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75" r:id="rId2"/>
    <p:sldId id="474" r:id="rId3"/>
    <p:sldId id="503" r:id="rId4"/>
    <p:sldId id="478" r:id="rId5"/>
    <p:sldId id="477" r:id="rId6"/>
    <p:sldId id="479" r:id="rId7"/>
    <p:sldId id="499" r:id="rId8"/>
    <p:sldId id="500" r:id="rId9"/>
    <p:sldId id="501" r:id="rId10"/>
    <p:sldId id="502" r:id="rId11"/>
    <p:sldId id="493" r:id="rId12"/>
    <p:sldId id="494" r:id="rId13"/>
    <p:sldId id="495" r:id="rId14"/>
    <p:sldId id="496" r:id="rId15"/>
    <p:sldId id="497" r:id="rId16"/>
    <p:sldId id="498" r:id="rId17"/>
  </p:sldIdLst>
  <p:sldSz cx="9144000" cy="5715000" type="screen16x10"/>
  <p:notesSz cx="6797675" cy="9926638"/>
  <p:defaultTextStyle>
    <a:defPPr>
      <a:defRPr lang="es-AR"/>
    </a:defPPr>
    <a:lvl1pPr marL="0" algn="l" defTabSz="81043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5216" algn="l" defTabSz="81043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0433" algn="l" defTabSz="81043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15649" algn="l" defTabSz="81043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20865" algn="l" defTabSz="81043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26082" algn="l" defTabSz="81043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31298" algn="l" defTabSz="81043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36515" algn="l" defTabSz="81043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41731" algn="l" defTabSz="81043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3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orient="horz" pos="3126">
          <p15:clr>
            <a:srgbClr val="A4A3A4"/>
          </p15:clr>
        </p15:guide>
        <p15:guide id="5" orient="horz" pos="3110">
          <p15:clr>
            <a:srgbClr val="A4A3A4"/>
          </p15:clr>
        </p15:guide>
        <p15:guide id="6" orient="horz" pos="3160">
          <p15:clr>
            <a:srgbClr val="A4A3A4"/>
          </p15:clr>
        </p15:guide>
        <p15:guide id="7" orient="horz" pos="3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D98"/>
    <a:srgbClr val="D8E80E"/>
    <a:srgbClr val="34B3D6"/>
    <a:srgbClr val="E9DF15"/>
    <a:srgbClr val="4BACC6"/>
    <a:srgbClr val="FFCC00"/>
    <a:srgbClr val="9DE816"/>
    <a:srgbClr val="4A7EBB"/>
    <a:srgbClr val="3A889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749" autoAdjust="0"/>
    <p:restoredTop sz="94165" autoAdjust="0"/>
  </p:normalViewPr>
  <p:slideViewPr>
    <p:cSldViewPr>
      <p:cViewPr>
        <p:scale>
          <a:sx n="130" d="100"/>
          <a:sy n="130" d="100"/>
        </p:scale>
        <p:origin x="-414" y="-21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5" d="100"/>
          <a:sy n="65" d="100"/>
        </p:scale>
        <p:origin x="-4326" y="-624"/>
      </p:cViewPr>
      <p:guideLst>
        <p:guide orient="horz" pos="3143"/>
        <p:guide orient="horz" pos="3127"/>
        <p:guide orient="horz" pos="3126"/>
        <p:guide orient="horz" pos="3110"/>
        <p:guide orient="horz" pos="3160"/>
        <p:guide orient="horz" pos="3144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es-AR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A18807F2-0066-4AB7-AA2A-3BDEFAFDB0E6}" type="datetimeFigureOut">
              <a:rPr lang="es-AR" smtClean="0"/>
              <a:pPr/>
              <a:t>21/11/2016</a:t>
            </a:fld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428166"/>
            <a:ext cx="2946400" cy="496887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C8BABE44-A361-4BE2-BFB4-FA4247661998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9042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6332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es-AR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9" y="2"/>
            <a:ext cx="2945659" cy="496332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E7054E05-6446-4947-A1D0-C81637B7BF5A}" type="datetimeFigureOut">
              <a:rPr lang="es-AR" smtClean="0"/>
              <a:pPr/>
              <a:t>21/11/2016</a:t>
            </a:fld>
            <a:endParaRPr lang="es-AR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930275"/>
            <a:ext cx="59563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es-AR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9" y="9428584"/>
            <a:ext cx="2945659" cy="496332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99612B6A-4098-42DC-8233-A0A107F25A6D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166"/>
            <a:ext cx="2946400" cy="496887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134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5216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0433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15649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20865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26082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31298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36515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41731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12B6A-4098-42DC-8233-A0A107F25A6D}" type="slidenum">
              <a:rPr lang="es-AR" smtClean="0"/>
              <a:pPr/>
              <a:t>1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22610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12B6A-4098-42DC-8233-A0A107F25A6D}" type="slidenum">
              <a:rPr lang="es-AR" smtClean="0"/>
              <a:pPr/>
              <a:t>3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9468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12B6A-4098-42DC-8233-A0A107F25A6D}" type="slidenum">
              <a:rPr lang="es-AR" smtClean="0"/>
              <a:pPr/>
              <a:t>6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70902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12B6A-4098-42DC-8233-A0A107F25A6D}" type="slidenum">
              <a:rPr lang="es-AR" smtClean="0"/>
              <a:pPr/>
              <a:t>7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70902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12B6A-4098-42DC-8233-A0A107F25A6D}" type="slidenum">
              <a:rPr lang="es-AR" smtClean="0"/>
              <a:pPr/>
              <a:t>8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70902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12B6A-4098-42DC-8233-A0A107F25A6D}" type="slidenum">
              <a:rPr lang="es-AR" smtClean="0"/>
              <a:pPr/>
              <a:t>9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92117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12B6A-4098-42DC-8233-A0A107F25A6D}" type="slidenum">
              <a:rPr lang="es-AR" smtClean="0"/>
              <a:pPr/>
              <a:t>10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92117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12B6A-4098-42DC-8233-A0A107F25A6D}" type="slidenum">
              <a:rPr lang="es-AR" smtClean="0"/>
              <a:pPr/>
              <a:t>15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9347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2363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169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173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</p:sldLayoutIdLst>
  <p:timing>
    <p:tnLst>
      <p:par>
        <p:cTn id="1" dur="indefinite" restart="never" nodeType="tmRoot"/>
      </p:par>
    </p:tnLst>
  </p:timing>
  <p:txStyles>
    <p:titleStyle>
      <a:lvl1pPr algn="ctr" defTabSz="810433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3912" indent="-303912" algn="l" defTabSz="81043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477" indent="-253260" algn="l" defTabSz="810433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13041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18257" indent="-202608" algn="l" defTabSz="810433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74" indent="-202608" algn="l" defTabSz="810433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28690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33906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39123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44339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216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0433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649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86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6082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1298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651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1731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microsoft.com/office/2007/relationships/hdphoto" Target="../media/hdphoto3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microsoft.com/office/2007/relationships/hdphoto" Target="../media/hdphoto4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CuadroTexto"/>
          <p:cNvSpPr txBox="1"/>
          <p:nvPr/>
        </p:nvSpPr>
        <p:spPr>
          <a:xfrm>
            <a:off x="0" y="4153644"/>
            <a:ext cx="9144000" cy="46166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/>
            </a:solidFill>
          </a:ln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8 Rectángulo"/>
          <p:cNvSpPr/>
          <p:nvPr/>
        </p:nvSpPr>
        <p:spPr>
          <a:xfrm>
            <a:off x="0" y="4931111"/>
            <a:ext cx="9132121" cy="7857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dk1"/>
          </a:lnRef>
          <a:fillRef idx="1003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A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AR"/>
          </a:p>
        </p:txBody>
      </p:sp>
      <p:sp>
        <p:nvSpPr>
          <p:cNvPr id="8" name="7 CuadroTexto"/>
          <p:cNvSpPr txBox="1"/>
          <p:nvPr/>
        </p:nvSpPr>
        <p:spPr>
          <a:xfrm>
            <a:off x="0" y="3837069"/>
            <a:ext cx="9144000" cy="28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9799" y="3751356"/>
            <a:ext cx="16951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dirty="0">
                <a:solidFill>
                  <a:schemeClr val="bg1"/>
                </a:solidFill>
              </a:rPr>
              <a:t>PROPUESTA</a:t>
            </a:r>
          </a:p>
        </p:txBody>
      </p:sp>
      <p:sp>
        <p:nvSpPr>
          <p:cNvPr id="4" name="3 Rectángulo"/>
          <p:cNvSpPr/>
          <p:nvPr/>
        </p:nvSpPr>
        <p:spPr>
          <a:xfrm>
            <a:off x="-50810" y="2260624"/>
            <a:ext cx="435407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4800" b="1" dirty="0" smtClean="0">
                <a:solidFill>
                  <a:schemeClr val="tx2">
                    <a:lumMod val="75000"/>
                  </a:schemeClr>
                </a:solidFill>
              </a:rPr>
              <a:t>IMPUESTO A </a:t>
            </a:r>
          </a:p>
          <a:p>
            <a:r>
              <a:rPr lang="es-AR" sz="4800" b="1" dirty="0" smtClean="0">
                <a:solidFill>
                  <a:schemeClr val="tx2">
                    <a:lumMod val="75000"/>
                  </a:schemeClr>
                </a:solidFill>
              </a:rPr>
              <a:t>LAS GANANCIAS</a:t>
            </a:r>
            <a:endParaRPr lang="es-AR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-13692" y="5449820"/>
            <a:ext cx="9171384" cy="28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734" b="27272"/>
          <a:stretch/>
        </p:blipFill>
        <p:spPr>
          <a:xfrm>
            <a:off x="6660232" y="877956"/>
            <a:ext cx="2483768" cy="3703195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22" y="0"/>
            <a:ext cx="9144000" cy="42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07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Rectángulo"/>
          <p:cNvSpPr/>
          <p:nvPr/>
        </p:nvSpPr>
        <p:spPr>
          <a:xfrm>
            <a:off x="-16137" y="1507690"/>
            <a:ext cx="9144000" cy="1853866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7" name="46 Rectángulo"/>
          <p:cNvSpPr/>
          <p:nvPr/>
        </p:nvSpPr>
        <p:spPr>
          <a:xfrm>
            <a:off x="571472" y="3505572"/>
            <a:ext cx="792961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b="1" dirty="0" smtClean="0">
                <a:solidFill>
                  <a:schemeClr val="tx2">
                    <a:lumMod val="50000"/>
                  </a:schemeClr>
                </a:solidFill>
              </a:rPr>
              <a:t>Actualización</a:t>
            </a:r>
          </a:p>
          <a:p>
            <a:pPr algn="ctr"/>
            <a:r>
              <a:rPr lang="es-AR" sz="2000" b="1" dirty="0" smtClean="0">
                <a:solidFill>
                  <a:schemeClr val="tx2">
                    <a:lumMod val="50000"/>
                  </a:schemeClr>
                </a:solidFill>
              </a:rPr>
              <a:t>anual y automatizada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-27384" y="537524"/>
            <a:ext cx="9171384" cy="2880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-27384" y="0"/>
            <a:ext cx="9171384" cy="5414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38 Rectángulo"/>
          <p:cNvSpPr/>
          <p:nvPr/>
        </p:nvSpPr>
        <p:spPr>
          <a:xfrm>
            <a:off x="-41845" y="-60992"/>
            <a:ext cx="2451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600" dirty="0" smtClean="0">
                <a:solidFill>
                  <a:schemeClr val="bg1"/>
                </a:solidFill>
              </a:rPr>
              <a:t>GANANCIAS</a:t>
            </a:r>
            <a:endParaRPr lang="es-AR" sz="2800" dirty="0">
              <a:solidFill>
                <a:schemeClr val="bg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3282456" y="1"/>
            <a:ext cx="2564536" cy="537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5" name="54 Rectángulo"/>
          <p:cNvSpPr/>
          <p:nvPr/>
        </p:nvSpPr>
        <p:spPr>
          <a:xfrm>
            <a:off x="3511460" y="-13295"/>
            <a:ext cx="1905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solidFill>
                  <a:schemeClr val="bg1">
                    <a:lumMod val="95000"/>
                  </a:schemeClr>
                </a:solidFill>
              </a:rPr>
              <a:t>PROPUESTA</a:t>
            </a:r>
          </a:p>
        </p:txBody>
      </p:sp>
      <p:sp>
        <p:nvSpPr>
          <p:cNvPr id="56" name="55 Triángulo isósceles"/>
          <p:cNvSpPr/>
          <p:nvPr/>
        </p:nvSpPr>
        <p:spPr>
          <a:xfrm rot="5400000">
            <a:off x="3132001" y="138918"/>
            <a:ext cx="547048" cy="23487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36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12" y="1849388"/>
            <a:ext cx="3500462" cy="1307136"/>
          </a:xfrm>
          <a:prstGeom prst="rect">
            <a:avLst/>
          </a:prstGeom>
        </p:spPr>
      </p:pic>
      <p:sp>
        <p:nvSpPr>
          <p:cNvPr id="17" name="16 Rectángulo"/>
          <p:cNvSpPr/>
          <p:nvPr/>
        </p:nvSpPr>
        <p:spPr>
          <a:xfrm>
            <a:off x="3059832" y="709454"/>
            <a:ext cx="326704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s-AR" sz="4000" b="1" dirty="0">
                <a:solidFill>
                  <a:schemeClr val="tx2"/>
                </a:solidFill>
              </a:rPr>
              <a:t>DEDUCCIONES</a:t>
            </a:r>
            <a:endParaRPr lang="es-AR" sz="4000" i="1" dirty="0">
              <a:solidFill>
                <a:schemeClr val="tx2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0" y="1174094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AR" sz="1800" dirty="0">
                <a:solidFill>
                  <a:schemeClr val="tx2"/>
                </a:solidFill>
              </a:rPr>
              <a:t>PARA LAS </a:t>
            </a:r>
            <a:r>
              <a:rPr lang="es-AR" sz="1800" dirty="0" smtClean="0">
                <a:solidFill>
                  <a:schemeClr val="tx2"/>
                </a:solidFill>
              </a:rPr>
              <a:t>965 MIL PERSONAS QUE PAGARÍAN EL IMPUESTO</a:t>
            </a:r>
            <a:endParaRPr lang="es-AR" sz="1800" dirty="0">
              <a:solidFill>
                <a:schemeClr val="tx2"/>
              </a:solidFill>
            </a:endParaRPr>
          </a:p>
        </p:txBody>
      </p:sp>
      <p:grpSp>
        <p:nvGrpSpPr>
          <p:cNvPr id="19" name="7 Grupo"/>
          <p:cNvGrpSpPr/>
          <p:nvPr/>
        </p:nvGrpSpPr>
        <p:grpSpPr>
          <a:xfrm>
            <a:off x="-32274" y="709454"/>
            <a:ext cx="9176274" cy="833972"/>
            <a:chOff x="-32274" y="709454"/>
            <a:chExt cx="9176274" cy="8339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20" name="19 Rectángulo"/>
            <p:cNvSpPr/>
            <p:nvPr/>
          </p:nvSpPr>
          <p:spPr>
            <a:xfrm>
              <a:off x="-32274" y="823877"/>
              <a:ext cx="9176274" cy="683813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3059832" y="709454"/>
              <a:ext cx="3267048" cy="70788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s-AR" sz="4000" b="1" dirty="0">
                  <a:solidFill>
                    <a:schemeClr val="tx2"/>
                  </a:solidFill>
                </a:rPr>
                <a:t>DEDUCCIONES</a:t>
              </a:r>
              <a:endParaRPr lang="es-AR" sz="4000" i="1" dirty="0">
                <a:solidFill>
                  <a:schemeClr val="tx2"/>
                </a:solidFill>
              </a:endParaRPr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0" y="1174094"/>
              <a:ext cx="91440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AR" sz="1800" dirty="0">
                  <a:solidFill>
                    <a:schemeClr val="tx2"/>
                  </a:solidFill>
                </a:rPr>
                <a:t>PARA LAS </a:t>
              </a:r>
              <a:r>
                <a:rPr lang="es-AR" sz="1800" dirty="0" smtClean="0">
                  <a:solidFill>
                    <a:schemeClr val="tx2"/>
                  </a:solidFill>
                </a:rPr>
                <a:t>965 MIL PERSONAS QUE PAGARÍAN EL IMPUESTO</a:t>
              </a:r>
              <a:endParaRPr lang="es-AR" sz="1800" dirty="0">
                <a:solidFill>
                  <a:schemeClr val="tx2"/>
                </a:solidFill>
              </a:endParaRPr>
            </a:p>
          </p:txBody>
        </p:sp>
      </p:grpSp>
      <p:pic>
        <p:nvPicPr>
          <p:cNvPr id="23" name="22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6" y="5291264"/>
            <a:ext cx="9144000" cy="429877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1621524" y="4459852"/>
            <a:ext cx="588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800" b="1" dirty="0" smtClean="0">
                <a:solidFill>
                  <a:schemeClr val="tx2">
                    <a:lumMod val="50000"/>
                  </a:schemeClr>
                </a:solidFill>
              </a:rPr>
              <a:t>Ningún </a:t>
            </a:r>
            <a:r>
              <a:rPr lang="es-AR" sz="1800" b="1" dirty="0">
                <a:solidFill>
                  <a:schemeClr val="tx2">
                    <a:lumMod val="50000"/>
                  </a:schemeClr>
                </a:solidFill>
              </a:rPr>
              <a:t>trabajador o jubilado le va a tener que pedir al gobierno de turno que le actualice el impuesto</a:t>
            </a:r>
          </a:p>
        </p:txBody>
      </p:sp>
    </p:spTree>
    <p:extLst>
      <p:ext uri="{BB962C8B-B14F-4D97-AF65-F5344CB8AC3E}">
        <p14:creationId xmlns:p14="http://schemas.microsoft.com/office/powerpoint/2010/main" val="2585330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51 Rectángulo"/>
          <p:cNvSpPr/>
          <p:nvPr/>
        </p:nvSpPr>
        <p:spPr>
          <a:xfrm>
            <a:off x="32" y="634942"/>
            <a:ext cx="2627752" cy="85725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$ 27.000 M</a:t>
            </a:r>
          </a:p>
        </p:txBody>
      </p:sp>
      <p:grpSp>
        <p:nvGrpSpPr>
          <p:cNvPr id="2" name="9 Grupo"/>
          <p:cNvGrpSpPr/>
          <p:nvPr/>
        </p:nvGrpSpPr>
        <p:grpSpPr>
          <a:xfrm>
            <a:off x="0" y="1714492"/>
            <a:ext cx="9143462" cy="1162555"/>
            <a:chOff x="39196" y="826592"/>
            <a:chExt cx="9176274" cy="1227803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41" name="40 Rectángulo"/>
            <p:cNvSpPr/>
            <p:nvPr/>
          </p:nvSpPr>
          <p:spPr>
            <a:xfrm>
              <a:off x="39196" y="826592"/>
              <a:ext cx="9176274" cy="1227803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8" name="27 Rectángulo"/>
            <p:cNvSpPr/>
            <p:nvPr/>
          </p:nvSpPr>
          <p:spPr>
            <a:xfrm>
              <a:off x="147086" y="1119136"/>
              <a:ext cx="4647789" cy="68260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3600" b="1" dirty="0" smtClean="0">
                  <a:solidFill>
                    <a:schemeClr val="tx2"/>
                  </a:solidFill>
                </a:rPr>
                <a:t>Sacrificio fiscal efectivo</a:t>
              </a:r>
              <a:endParaRPr lang="es-AR" sz="3600" i="1" dirty="0">
                <a:solidFill>
                  <a:schemeClr val="tx2"/>
                </a:solidFill>
              </a:endParaRPr>
            </a:p>
          </p:txBody>
        </p:sp>
      </p:grpSp>
      <p:sp>
        <p:nvSpPr>
          <p:cNvPr id="23" name="22 Rectángulo"/>
          <p:cNvSpPr/>
          <p:nvPr/>
        </p:nvSpPr>
        <p:spPr>
          <a:xfrm>
            <a:off x="-27384" y="0"/>
            <a:ext cx="9171384" cy="5414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24 Rectángulo"/>
          <p:cNvSpPr/>
          <p:nvPr/>
        </p:nvSpPr>
        <p:spPr>
          <a:xfrm>
            <a:off x="-41845" y="-60992"/>
            <a:ext cx="2451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600" dirty="0" smtClean="0">
                <a:solidFill>
                  <a:schemeClr val="bg1"/>
                </a:solidFill>
              </a:rPr>
              <a:t>GANANCIAS</a:t>
            </a:r>
            <a:endParaRPr lang="es-AR" sz="2800" dirty="0">
              <a:solidFill>
                <a:schemeClr val="bg1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3282456" y="1"/>
            <a:ext cx="2564536" cy="537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28 Rectángulo"/>
          <p:cNvSpPr/>
          <p:nvPr/>
        </p:nvSpPr>
        <p:spPr>
          <a:xfrm>
            <a:off x="3511460" y="-13295"/>
            <a:ext cx="1905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solidFill>
                  <a:schemeClr val="bg1">
                    <a:lumMod val="95000"/>
                  </a:schemeClr>
                </a:solidFill>
              </a:rPr>
              <a:t>PROPUESTA</a:t>
            </a:r>
          </a:p>
        </p:txBody>
      </p:sp>
      <p:sp>
        <p:nvSpPr>
          <p:cNvPr id="30" name="29 Triángulo isósceles"/>
          <p:cNvSpPr/>
          <p:nvPr/>
        </p:nvSpPr>
        <p:spPr>
          <a:xfrm rot="5400000">
            <a:off x="3120426" y="150493"/>
            <a:ext cx="547048" cy="23487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1" name="51 Rectángulo"/>
          <p:cNvSpPr/>
          <p:nvPr/>
        </p:nvSpPr>
        <p:spPr>
          <a:xfrm>
            <a:off x="2699792" y="646649"/>
            <a:ext cx="6444208" cy="49348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AR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AR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CORRESPONDE AL INCREMENTO DE LAS DEDUCCIONES QUE SE DEBE EFECTUAR PARA QUE POR EL AUMENTO DE LOS SALARIOS NO AUMENTE EL IMPUESTO EFECTIVO QUE PAGA CADA PERSONA</a:t>
            </a:r>
          </a:p>
          <a:p>
            <a:pPr algn="ctr"/>
            <a:endParaRPr lang="es-AR" sz="1400" dirty="0"/>
          </a:p>
        </p:txBody>
      </p:sp>
      <p:sp>
        <p:nvSpPr>
          <p:cNvPr id="33" name="51 Rectángulo"/>
          <p:cNvSpPr/>
          <p:nvPr/>
        </p:nvSpPr>
        <p:spPr>
          <a:xfrm>
            <a:off x="2699792" y="1206446"/>
            <a:ext cx="6444208" cy="29373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AR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 FUE CONTEMPLADO POR EL PODER EJECUTIVO CUANDO CONFECCIONO EL PRESUPUESTO</a:t>
            </a:r>
          </a:p>
        </p:txBody>
      </p:sp>
      <p:sp>
        <p:nvSpPr>
          <p:cNvPr id="46" name="51 Rectángulo"/>
          <p:cNvSpPr/>
          <p:nvPr/>
        </p:nvSpPr>
        <p:spPr>
          <a:xfrm>
            <a:off x="0" y="3071814"/>
            <a:ext cx="2627784" cy="10081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4000" b="1" dirty="0" smtClean="0">
                <a:solidFill>
                  <a:schemeClr val="bg1"/>
                </a:solidFill>
              </a:rPr>
              <a:t>$ 20.000 M</a:t>
            </a:r>
            <a:endParaRPr lang="es-AR" sz="3200" b="1" dirty="0"/>
          </a:p>
        </p:txBody>
      </p:sp>
      <p:sp>
        <p:nvSpPr>
          <p:cNvPr id="47" name="51 Rectángulo"/>
          <p:cNvSpPr/>
          <p:nvPr/>
        </p:nvSpPr>
        <p:spPr>
          <a:xfrm>
            <a:off x="2702354" y="3071814"/>
            <a:ext cx="6441646" cy="100013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b="1" dirty="0" smtClean="0">
                <a:solidFill>
                  <a:schemeClr val="bg1"/>
                </a:solidFill>
              </a:rPr>
              <a:t>ES MAYOR RECAUDACION POR LOS QUE “VUELVE DE IMPUESTOS” AL ESTADO POR MAYOR CONSUMO Y NIVEL DE ACTIVIDAD</a:t>
            </a:r>
            <a:endParaRPr lang="es-AR" b="1" dirty="0"/>
          </a:p>
        </p:txBody>
      </p:sp>
      <p:sp>
        <p:nvSpPr>
          <p:cNvPr id="19" name="51 Rectángulo"/>
          <p:cNvSpPr/>
          <p:nvPr/>
        </p:nvSpPr>
        <p:spPr>
          <a:xfrm>
            <a:off x="0" y="4297660"/>
            <a:ext cx="2627784" cy="69725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4000" b="1" dirty="0" smtClean="0">
                <a:solidFill>
                  <a:schemeClr val="bg1"/>
                </a:solidFill>
              </a:rPr>
              <a:t>$ 41.400 M</a:t>
            </a:r>
            <a:endParaRPr lang="es-AR" sz="3200" b="1" dirty="0"/>
          </a:p>
        </p:txBody>
      </p:sp>
      <p:sp>
        <p:nvSpPr>
          <p:cNvPr id="20" name="51 Rectángulo"/>
          <p:cNvSpPr/>
          <p:nvPr/>
        </p:nvSpPr>
        <p:spPr>
          <a:xfrm>
            <a:off x="2703252" y="4314760"/>
            <a:ext cx="6440748" cy="69725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b="1" dirty="0" smtClean="0">
                <a:solidFill>
                  <a:schemeClr val="bg1"/>
                </a:solidFill>
              </a:rPr>
              <a:t>INGRESOS EXTRAS POR IMPUESTOS A LOS GRUPOS ECONOMICOS  CONCENTRADOS</a:t>
            </a:r>
            <a:endParaRPr lang="es-AR" sz="2000" b="1" dirty="0"/>
          </a:p>
        </p:txBody>
      </p:sp>
      <p:sp>
        <p:nvSpPr>
          <p:cNvPr id="21" name="20 Rectángulo"/>
          <p:cNvSpPr/>
          <p:nvPr/>
        </p:nvSpPr>
        <p:spPr>
          <a:xfrm>
            <a:off x="5076056" y="1714492"/>
            <a:ext cx="3929058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AR" sz="7200" b="1" dirty="0" smtClean="0">
                <a:solidFill>
                  <a:schemeClr val="tx2"/>
                </a:solidFill>
              </a:rPr>
              <a:t>$48.000</a:t>
            </a:r>
            <a:endParaRPr lang="es-AR" sz="8000" i="1" dirty="0">
              <a:solidFill>
                <a:schemeClr val="tx2"/>
              </a:solidFill>
            </a:endParaRPr>
          </a:p>
        </p:txBody>
      </p:sp>
      <p:pic>
        <p:nvPicPr>
          <p:cNvPr id="18" name="17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6" y="5291264"/>
            <a:ext cx="9144000" cy="42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74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31" grpId="0" animBg="1"/>
      <p:bldP spid="33" grpId="0" animBg="1"/>
      <p:bldP spid="46" grpId="0" animBg="1"/>
      <p:bldP spid="47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45 Rectángulo"/>
          <p:cNvSpPr/>
          <p:nvPr/>
        </p:nvSpPr>
        <p:spPr>
          <a:xfrm>
            <a:off x="6177402" y="1993404"/>
            <a:ext cx="2837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4400" b="1" dirty="0" smtClean="0">
                <a:solidFill>
                  <a:schemeClr val="tx2">
                    <a:lumMod val="50000"/>
                  </a:schemeClr>
                </a:solidFill>
              </a:rPr>
              <a:t>$ 20.000 M</a:t>
            </a:r>
            <a:endParaRPr lang="es-AR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23528" y="1944043"/>
            <a:ext cx="552346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AR" sz="2800" b="1" dirty="0" smtClean="0">
                <a:solidFill>
                  <a:schemeClr val="tx2">
                    <a:lumMod val="50000"/>
                  </a:schemeClr>
                </a:solidFill>
              </a:rPr>
              <a:t>Renta Financiera</a:t>
            </a:r>
          </a:p>
          <a:p>
            <a:r>
              <a:rPr lang="es-AR" sz="2000" b="1" i="1" dirty="0" smtClean="0">
                <a:solidFill>
                  <a:schemeClr val="tx2">
                    <a:lumMod val="50000"/>
                  </a:schemeClr>
                </a:solidFill>
              </a:rPr>
              <a:t>plazos fijos y LEBACS mayores a $ 1 millón. Dividendos </a:t>
            </a:r>
          </a:p>
        </p:txBody>
      </p:sp>
      <p:grpSp>
        <p:nvGrpSpPr>
          <p:cNvPr id="27" name="26 Grupo"/>
          <p:cNvGrpSpPr/>
          <p:nvPr/>
        </p:nvGrpSpPr>
        <p:grpSpPr>
          <a:xfrm>
            <a:off x="-41845" y="-60992"/>
            <a:ext cx="9185845" cy="646331"/>
            <a:chOff x="-41845" y="-60992"/>
            <a:chExt cx="9185845" cy="646331"/>
          </a:xfrm>
        </p:grpSpPr>
        <p:sp>
          <p:nvSpPr>
            <p:cNvPr id="28" name="27 Rectángulo"/>
            <p:cNvSpPr/>
            <p:nvPr/>
          </p:nvSpPr>
          <p:spPr>
            <a:xfrm>
              <a:off x="-27384" y="0"/>
              <a:ext cx="9171384" cy="54145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9" name="28 Rectángulo"/>
            <p:cNvSpPr/>
            <p:nvPr/>
          </p:nvSpPr>
          <p:spPr>
            <a:xfrm>
              <a:off x="-41845" y="-60992"/>
              <a:ext cx="245131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3600" dirty="0" smtClean="0">
                  <a:solidFill>
                    <a:schemeClr val="bg1"/>
                  </a:solidFill>
                </a:rPr>
                <a:t>GANANCIAS</a:t>
              </a:r>
              <a:endParaRPr lang="es-AR" sz="2800" dirty="0">
                <a:solidFill>
                  <a:schemeClr val="bg1"/>
                </a:solidFill>
              </a:endParaRPr>
            </a:p>
          </p:txBody>
        </p:sp>
        <p:sp>
          <p:nvSpPr>
            <p:cNvPr id="31" name="30 Rectángulo"/>
            <p:cNvSpPr/>
            <p:nvPr/>
          </p:nvSpPr>
          <p:spPr>
            <a:xfrm>
              <a:off x="3282456" y="1"/>
              <a:ext cx="2564536" cy="53752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3511460" y="-13295"/>
              <a:ext cx="190558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2800" dirty="0">
                  <a:solidFill>
                    <a:schemeClr val="bg1">
                      <a:lumMod val="95000"/>
                    </a:schemeClr>
                  </a:solidFill>
                </a:rPr>
                <a:t>PROPUESTA</a:t>
              </a:r>
            </a:p>
          </p:txBody>
        </p:sp>
        <p:sp>
          <p:nvSpPr>
            <p:cNvPr id="34" name="33 Triángulo isósceles"/>
            <p:cNvSpPr/>
            <p:nvPr/>
          </p:nvSpPr>
          <p:spPr>
            <a:xfrm rot="5400000">
              <a:off x="3120426" y="150493"/>
              <a:ext cx="547048" cy="234870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24" name="45 Rectángulo"/>
          <p:cNvSpPr/>
          <p:nvPr/>
        </p:nvSpPr>
        <p:spPr>
          <a:xfrm>
            <a:off x="6177402" y="3197795"/>
            <a:ext cx="2837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4400" b="1" dirty="0" smtClean="0">
                <a:solidFill>
                  <a:schemeClr val="tx2">
                    <a:lumMod val="50000"/>
                  </a:schemeClr>
                </a:solidFill>
              </a:rPr>
              <a:t>$ 11.000 M</a:t>
            </a:r>
            <a:endParaRPr lang="es-AR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" name="1 Rectángulo"/>
          <p:cNvSpPr/>
          <p:nvPr/>
        </p:nvSpPr>
        <p:spPr>
          <a:xfrm>
            <a:off x="323528" y="3148434"/>
            <a:ext cx="48245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AR" sz="2800" b="1" dirty="0" smtClean="0">
                <a:solidFill>
                  <a:schemeClr val="tx2">
                    <a:lumMod val="50000"/>
                  </a:schemeClr>
                </a:solidFill>
              </a:rPr>
              <a:t>Impuesto extraordinario “dólar futuro” </a:t>
            </a:r>
          </a:p>
        </p:txBody>
      </p:sp>
      <p:sp>
        <p:nvSpPr>
          <p:cNvPr id="30" name="45 Rectángulo"/>
          <p:cNvSpPr/>
          <p:nvPr/>
        </p:nvSpPr>
        <p:spPr>
          <a:xfrm>
            <a:off x="6486586" y="4176291"/>
            <a:ext cx="2837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4400" b="1" dirty="0" smtClean="0">
                <a:solidFill>
                  <a:schemeClr val="tx2">
                    <a:lumMod val="50000"/>
                  </a:schemeClr>
                </a:solidFill>
              </a:rPr>
              <a:t>$ 5.000 M</a:t>
            </a:r>
            <a:endParaRPr lang="es-AR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5" name="1 Rectángulo"/>
          <p:cNvSpPr/>
          <p:nvPr/>
        </p:nvSpPr>
        <p:spPr>
          <a:xfrm>
            <a:off x="323528" y="4331341"/>
            <a:ext cx="5523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AR" sz="2800" b="1" dirty="0" smtClean="0">
                <a:solidFill>
                  <a:schemeClr val="tx2">
                    <a:lumMod val="50000"/>
                  </a:schemeClr>
                </a:solidFill>
              </a:rPr>
              <a:t>Retenciones a la minería</a:t>
            </a:r>
          </a:p>
        </p:txBody>
      </p:sp>
      <p:sp>
        <p:nvSpPr>
          <p:cNvPr id="22" name="21 Rectángulo"/>
          <p:cNvSpPr/>
          <p:nvPr/>
        </p:nvSpPr>
        <p:spPr>
          <a:xfrm>
            <a:off x="0" y="826592"/>
            <a:ext cx="9144000" cy="98840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6" name="35 Rectángulo"/>
          <p:cNvSpPr/>
          <p:nvPr/>
        </p:nvSpPr>
        <p:spPr>
          <a:xfrm>
            <a:off x="323528" y="739651"/>
            <a:ext cx="34989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4800" b="1" dirty="0" smtClean="0">
                <a:solidFill>
                  <a:schemeClr val="tx2">
                    <a:lumMod val="50000"/>
                  </a:schemeClr>
                </a:solidFill>
              </a:rPr>
              <a:t>PROPUESTAS</a:t>
            </a:r>
            <a:endParaRPr lang="es-AR" sz="4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323528" y="1315715"/>
            <a:ext cx="4310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i="1" dirty="0" smtClean="0">
                <a:solidFill>
                  <a:schemeClr val="tx2">
                    <a:lumMod val="50000"/>
                  </a:schemeClr>
                </a:solidFill>
              </a:rPr>
              <a:t>para incrementar la recaudación</a:t>
            </a:r>
            <a:endParaRPr lang="es-AR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-27384" y="537524"/>
            <a:ext cx="9171384" cy="2880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9" name="11 CuadroTexto"/>
          <p:cNvSpPr txBox="1"/>
          <p:nvPr/>
        </p:nvSpPr>
        <p:spPr>
          <a:xfrm>
            <a:off x="6423056" y="889878"/>
            <a:ext cx="3405528" cy="830997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s-AR" sz="4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AR" sz="4800" b="1" dirty="0" smtClean="0">
                <a:solidFill>
                  <a:srgbClr val="00B0F0"/>
                </a:solidFill>
              </a:rPr>
              <a:t>+ 41,4 M</a:t>
            </a:r>
            <a:endParaRPr lang="es-AR" sz="4800" b="1" dirty="0">
              <a:solidFill>
                <a:srgbClr val="00B0F0"/>
              </a:solidFill>
            </a:endParaRPr>
          </a:p>
        </p:txBody>
      </p:sp>
      <p:pic>
        <p:nvPicPr>
          <p:cNvPr id="40" name="39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6" y="5291264"/>
            <a:ext cx="9144000" cy="42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01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2" grpId="0"/>
      <p:bldP spid="24" grpId="0"/>
      <p:bldP spid="26" grpId="0"/>
      <p:bldP spid="30" grpId="0"/>
      <p:bldP spid="35" grpId="0"/>
      <p:bldP spid="22" grpId="0" animBg="1"/>
      <p:bldP spid="36" grpId="0"/>
      <p:bldP spid="37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45 Rectángulo"/>
          <p:cNvSpPr/>
          <p:nvPr/>
        </p:nvSpPr>
        <p:spPr>
          <a:xfrm>
            <a:off x="6490824" y="2088059"/>
            <a:ext cx="31217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4400" b="1" dirty="0" smtClean="0">
                <a:solidFill>
                  <a:schemeClr val="tx2">
                    <a:lumMod val="50000"/>
                  </a:schemeClr>
                </a:solidFill>
              </a:rPr>
              <a:t>$ 2.700 M</a:t>
            </a:r>
            <a:endParaRPr lang="es-AR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0" y="826592"/>
            <a:ext cx="9144000" cy="98840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14 Rectángulo"/>
          <p:cNvSpPr/>
          <p:nvPr/>
        </p:nvSpPr>
        <p:spPr>
          <a:xfrm>
            <a:off x="323528" y="739651"/>
            <a:ext cx="34989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4800" b="1" dirty="0" smtClean="0">
                <a:solidFill>
                  <a:schemeClr val="tx2">
                    <a:lumMod val="50000"/>
                  </a:schemeClr>
                </a:solidFill>
              </a:rPr>
              <a:t>PROPUESTAS</a:t>
            </a:r>
            <a:endParaRPr lang="es-AR" sz="4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79512" y="1924298"/>
            <a:ext cx="56237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AR" sz="2800" b="1" dirty="0" smtClean="0">
                <a:solidFill>
                  <a:schemeClr val="tx2">
                    <a:lumMod val="50000"/>
                  </a:schemeClr>
                </a:solidFill>
              </a:rPr>
              <a:t>Impuesto al juego</a:t>
            </a:r>
          </a:p>
          <a:p>
            <a:r>
              <a:rPr lang="es-AR" sz="1800" b="1" i="1" dirty="0" smtClean="0">
                <a:solidFill>
                  <a:schemeClr val="tx2">
                    <a:lumMod val="50000"/>
                  </a:schemeClr>
                </a:solidFill>
              </a:rPr>
              <a:t>90 MIL maquinas tragamonedas con un impuesto de $ 20 mil anual por máquina</a:t>
            </a:r>
          </a:p>
        </p:txBody>
      </p:sp>
      <p:sp>
        <p:nvSpPr>
          <p:cNvPr id="32" name="31 Rectángulo"/>
          <p:cNvSpPr/>
          <p:nvPr/>
        </p:nvSpPr>
        <p:spPr>
          <a:xfrm>
            <a:off x="323528" y="1315715"/>
            <a:ext cx="4310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i="1" dirty="0" smtClean="0">
                <a:solidFill>
                  <a:schemeClr val="tx2">
                    <a:lumMod val="50000"/>
                  </a:schemeClr>
                </a:solidFill>
              </a:rPr>
              <a:t>para incrementar la recaudación</a:t>
            </a:r>
            <a:endParaRPr lang="es-AR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-27384" y="537524"/>
            <a:ext cx="9171384" cy="2880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27" name="26 Grupo"/>
          <p:cNvGrpSpPr/>
          <p:nvPr/>
        </p:nvGrpSpPr>
        <p:grpSpPr>
          <a:xfrm>
            <a:off x="-41845" y="-60992"/>
            <a:ext cx="9185845" cy="646331"/>
            <a:chOff x="-41845" y="-60992"/>
            <a:chExt cx="9185845" cy="646331"/>
          </a:xfrm>
        </p:grpSpPr>
        <p:sp>
          <p:nvSpPr>
            <p:cNvPr id="28" name="27 Rectángulo"/>
            <p:cNvSpPr/>
            <p:nvPr/>
          </p:nvSpPr>
          <p:spPr>
            <a:xfrm>
              <a:off x="-27384" y="0"/>
              <a:ext cx="9171384" cy="54145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9" name="28 Rectángulo"/>
            <p:cNvSpPr/>
            <p:nvPr/>
          </p:nvSpPr>
          <p:spPr>
            <a:xfrm>
              <a:off x="-41845" y="-60992"/>
              <a:ext cx="245131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3600" dirty="0" smtClean="0">
                  <a:solidFill>
                    <a:schemeClr val="bg1"/>
                  </a:solidFill>
                </a:rPr>
                <a:t>GANANCIAS</a:t>
              </a:r>
              <a:endParaRPr lang="es-AR" sz="2800" dirty="0">
                <a:solidFill>
                  <a:schemeClr val="bg1"/>
                </a:solidFill>
              </a:endParaRPr>
            </a:p>
          </p:txBody>
        </p:sp>
        <p:sp>
          <p:nvSpPr>
            <p:cNvPr id="31" name="30 Rectángulo"/>
            <p:cNvSpPr/>
            <p:nvPr/>
          </p:nvSpPr>
          <p:spPr>
            <a:xfrm>
              <a:off x="3282456" y="1"/>
              <a:ext cx="2564536" cy="53752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3511460" y="-13295"/>
              <a:ext cx="190558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2800" dirty="0">
                  <a:solidFill>
                    <a:schemeClr val="bg1">
                      <a:lumMod val="95000"/>
                    </a:schemeClr>
                  </a:solidFill>
                </a:rPr>
                <a:t>PROPUESTA</a:t>
              </a:r>
            </a:p>
          </p:txBody>
        </p:sp>
        <p:sp>
          <p:nvSpPr>
            <p:cNvPr id="34" name="33 Triángulo isósceles"/>
            <p:cNvSpPr/>
            <p:nvPr/>
          </p:nvSpPr>
          <p:spPr>
            <a:xfrm rot="5400000">
              <a:off x="3120426" y="150493"/>
              <a:ext cx="547048" cy="234870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26" name="1 Rectángulo"/>
          <p:cNvSpPr/>
          <p:nvPr/>
        </p:nvSpPr>
        <p:spPr>
          <a:xfrm>
            <a:off x="179512" y="3078748"/>
            <a:ext cx="655272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AR" sz="2800" b="1" dirty="0" smtClean="0">
                <a:solidFill>
                  <a:schemeClr val="tx2">
                    <a:lumMod val="50000"/>
                  </a:schemeClr>
                </a:solidFill>
              </a:rPr>
              <a:t>Ganancias, IVA e Internos </a:t>
            </a:r>
          </a:p>
          <a:p>
            <a:r>
              <a:rPr lang="es-AR" sz="2000" b="1" i="1" dirty="0" smtClean="0">
                <a:solidFill>
                  <a:schemeClr val="tx2">
                    <a:lumMod val="50000"/>
                  </a:schemeClr>
                </a:solidFill>
              </a:rPr>
              <a:t>Modificaciones para evitar planificaciones fiscales abusivas:</a:t>
            </a:r>
          </a:p>
          <a:p>
            <a:pPr marL="748116" lvl="1" indent="-342900">
              <a:buFont typeface="Arial" pitchFamily="34" charset="0"/>
              <a:buChar char="•"/>
            </a:pPr>
            <a:r>
              <a:rPr lang="es-AR" sz="1800" b="1" i="1" dirty="0" smtClean="0">
                <a:solidFill>
                  <a:schemeClr val="tx2">
                    <a:lumMod val="50000"/>
                  </a:schemeClr>
                </a:solidFill>
              </a:rPr>
              <a:t>Ganancias. Deducción de ajustes fiscales solo cuando se pague al fisco</a:t>
            </a:r>
          </a:p>
          <a:p>
            <a:pPr marL="748116" lvl="1" indent="-342900">
              <a:buFont typeface="Arial" pitchFamily="34" charset="0"/>
              <a:buChar char="•"/>
            </a:pPr>
            <a:r>
              <a:rPr lang="es-AR" sz="1800" b="1" i="1" dirty="0" smtClean="0">
                <a:solidFill>
                  <a:schemeClr val="tx2">
                    <a:lumMod val="50000"/>
                  </a:schemeClr>
                </a:solidFill>
              </a:rPr>
              <a:t>IVA. Sujetos del exterior que prestan servicios en el país </a:t>
            </a:r>
          </a:p>
          <a:p>
            <a:pPr marL="748116" lvl="1" indent="-342900">
              <a:buFont typeface="Arial" pitchFamily="34" charset="0"/>
              <a:buChar char="•"/>
            </a:pPr>
            <a:r>
              <a:rPr lang="es-AR" sz="1800" b="1" i="1" dirty="0" smtClean="0">
                <a:solidFill>
                  <a:schemeClr val="tx2">
                    <a:lumMod val="50000"/>
                  </a:schemeClr>
                </a:solidFill>
              </a:rPr>
              <a:t>Internos. Gravar las Bebidas Energizantes</a:t>
            </a:r>
            <a:endParaRPr lang="es-AR" sz="20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0" name="45 Rectángulo"/>
          <p:cNvSpPr/>
          <p:nvPr/>
        </p:nvSpPr>
        <p:spPr>
          <a:xfrm>
            <a:off x="6562832" y="4032275"/>
            <a:ext cx="31217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4400" b="1" dirty="0" smtClean="0">
                <a:solidFill>
                  <a:schemeClr val="tx2">
                    <a:lumMod val="50000"/>
                  </a:schemeClr>
                </a:solidFill>
              </a:rPr>
              <a:t>$ 2.700 M</a:t>
            </a:r>
            <a:endParaRPr lang="es-AR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11 CuadroTexto"/>
          <p:cNvSpPr txBox="1"/>
          <p:nvPr/>
        </p:nvSpPr>
        <p:spPr>
          <a:xfrm>
            <a:off x="6423056" y="889878"/>
            <a:ext cx="3405528" cy="830997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s-AR" sz="4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AR" sz="4800" b="1" dirty="0" smtClean="0">
                <a:solidFill>
                  <a:srgbClr val="00B0F0"/>
                </a:solidFill>
              </a:rPr>
              <a:t>+ 41,4 M</a:t>
            </a:r>
            <a:endParaRPr lang="es-AR" sz="4800" b="1" dirty="0">
              <a:solidFill>
                <a:srgbClr val="00B0F0"/>
              </a:solidFill>
            </a:endParaRPr>
          </a:p>
        </p:txBody>
      </p:sp>
      <p:pic>
        <p:nvPicPr>
          <p:cNvPr id="20" name="19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6" y="5291264"/>
            <a:ext cx="9144000" cy="42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25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23" grpId="0" animBg="1"/>
      <p:bldP spid="15" grpId="0"/>
      <p:bldP spid="2" grpId="0"/>
      <p:bldP spid="32" grpId="0"/>
      <p:bldP spid="26" grpId="0"/>
      <p:bldP spid="30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Rectángulo"/>
          <p:cNvSpPr/>
          <p:nvPr/>
        </p:nvSpPr>
        <p:spPr>
          <a:xfrm>
            <a:off x="3393950" y="1645708"/>
            <a:ext cx="362952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8800" b="1" dirty="0" smtClean="0">
                <a:solidFill>
                  <a:srgbClr val="00B0F0"/>
                </a:solidFill>
              </a:rPr>
              <a:t>500 mil</a:t>
            </a:r>
            <a:endParaRPr lang="es-AR" sz="8800" dirty="0">
              <a:solidFill>
                <a:srgbClr val="00B0F0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2263525" y="974950"/>
            <a:ext cx="6230488" cy="9258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6480"/>
              </a:lnSpc>
            </a:pPr>
            <a:r>
              <a:rPr lang="es-AR" sz="4000" b="1" dirty="0" smtClean="0">
                <a:solidFill>
                  <a:schemeClr val="tx2">
                    <a:lumMod val="75000"/>
                  </a:schemeClr>
                </a:solidFill>
              </a:rPr>
              <a:t>Beneficio también alcanza a </a:t>
            </a:r>
            <a:endParaRPr lang="es-AR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0" y="409228"/>
            <a:ext cx="1791016" cy="4889476"/>
            <a:chOff x="0" y="825524"/>
            <a:chExt cx="1791016" cy="488947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23" name="22 Rectángulo"/>
            <p:cNvSpPr/>
            <p:nvPr/>
          </p:nvSpPr>
          <p:spPr>
            <a:xfrm>
              <a:off x="0" y="825524"/>
              <a:ext cx="1791016" cy="4889476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pic>
          <p:nvPicPr>
            <p:cNvPr id="1024" name="1023 Imagen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370"/>
            <a:stretch/>
          </p:blipFill>
          <p:spPr>
            <a:xfrm flipH="1">
              <a:off x="0" y="2503506"/>
              <a:ext cx="1475656" cy="1490811"/>
            </a:xfrm>
            <a:prstGeom prst="rect">
              <a:avLst/>
            </a:prstGeom>
            <a:grpFill/>
          </p:spPr>
        </p:pic>
      </p:grpSp>
      <p:sp>
        <p:nvSpPr>
          <p:cNvPr id="42" name="41 CuadroTexto"/>
          <p:cNvSpPr txBox="1"/>
          <p:nvPr/>
        </p:nvSpPr>
        <p:spPr>
          <a:xfrm>
            <a:off x="-27384" y="537524"/>
            <a:ext cx="9171384" cy="2880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-27384" y="0"/>
            <a:ext cx="9171384" cy="5414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4" name="43 Rectángulo"/>
          <p:cNvSpPr/>
          <p:nvPr/>
        </p:nvSpPr>
        <p:spPr>
          <a:xfrm>
            <a:off x="-41845" y="-60992"/>
            <a:ext cx="2451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600" dirty="0" smtClean="0">
                <a:solidFill>
                  <a:schemeClr val="bg1"/>
                </a:solidFill>
              </a:rPr>
              <a:t>GANANCIAS</a:t>
            </a:r>
            <a:endParaRPr lang="es-AR" sz="2800" dirty="0">
              <a:solidFill>
                <a:schemeClr val="bg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3282456" y="1"/>
            <a:ext cx="2564536" cy="537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0" name="49 Rectángulo"/>
          <p:cNvSpPr/>
          <p:nvPr/>
        </p:nvSpPr>
        <p:spPr>
          <a:xfrm>
            <a:off x="3511460" y="-13295"/>
            <a:ext cx="1905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solidFill>
                  <a:schemeClr val="bg1">
                    <a:lumMod val="95000"/>
                  </a:schemeClr>
                </a:solidFill>
              </a:rPr>
              <a:t>PROPUESTA</a:t>
            </a:r>
          </a:p>
        </p:txBody>
      </p:sp>
      <p:sp>
        <p:nvSpPr>
          <p:cNvPr id="51" name="50 Triángulo isósceles"/>
          <p:cNvSpPr/>
          <p:nvPr/>
        </p:nvSpPr>
        <p:spPr>
          <a:xfrm rot="5400000">
            <a:off x="3120426" y="150493"/>
            <a:ext cx="547048" cy="23487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26 Rectángulo"/>
          <p:cNvSpPr/>
          <p:nvPr/>
        </p:nvSpPr>
        <p:spPr>
          <a:xfrm>
            <a:off x="2411760" y="2713484"/>
            <a:ext cx="5541645" cy="23750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AR" sz="4000" b="1" dirty="0" smtClean="0">
                <a:solidFill>
                  <a:schemeClr val="tx2">
                    <a:lumMod val="75000"/>
                  </a:schemeClr>
                </a:solidFill>
              </a:rPr>
              <a:t>Trabajadores Autónomos</a:t>
            </a:r>
          </a:p>
          <a:p>
            <a:pPr algn="ctr">
              <a:lnSpc>
                <a:spcPts val="6480"/>
              </a:lnSpc>
            </a:pPr>
            <a:r>
              <a:rPr lang="es-AR" sz="4000" b="1" dirty="0" smtClean="0">
                <a:solidFill>
                  <a:schemeClr val="tx2">
                    <a:lumMod val="75000"/>
                  </a:schemeClr>
                </a:solidFill>
              </a:rPr>
              <a:t>que pagan el </a:t>
            </a:r>
          </a:p>
          <a:p>
            <a:pPr algn="ctr">
              <a:lnSpc>
                <a:spcPts val="6480"/>
              </a:lnSpc>
            </a:pPr>
            <a:r>
              <a:rPr lang="es-AR" sz="4000" b="1" dirty="0" smtClean="0">
                <a:solidFill>
                  <a:schemeClr val="tx2">
                    <a:lumMod val="75000"/>
                  </a:schemeClr>
                </a:solidFill>
              </a:rPr>
              <a:t>impuesto a las ganancias</a:t>
            </a:r>
            <a:endParaRPr lang="es-AR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6" name="2 Imagen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5" y="3818206"/>
            <a:ext cx="684812" cy="684812"/>
          </a:xfrm>
          <a:prstGeom prst="rect">
            <a:avLst/>
          </a:prstGeom>
        </p:spPr>
      </p:pic>
      <p:pic>
        <p:nvPicPr>
          <p:cNvPr id="17" name="22 Imagen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42" y="3845244"/>
            <a:ext cx="684812" cy="684812"/>
          </a:xfrm>
          <a:prstGeom prst="rect">
            <a:avLst/>
          </a:prstGeom>
        </p:spPr>
      </p:pic>
      <p:pic>
        <p:nvPicPr>
          <p:cNvPr id="18" name="17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6" y="5291264"/>
            <a:ext cx="9144000" cy="42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40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>
            <a:off x="-27384" y="791389"/>
            <a:ext cx="9164108" cy="5476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2" name="41 CuadroTexto"/>
          <p:cNvSpPr txBox="1"/>
          <p:nvPr/>
        </p:nvSpPr>
        <p:spPr>
          <a:xfrm>
            <a:off x="-27384" y="537524"/>
            <a:ext cx="9171384" cy="2880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-27384" y="0"/>
            <a:ext cx="9171384" cy="5414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4" name="43 Rectángulo"/>
          <p:cNvSpPr/>
          <p:nvPr/>
        </p:nvSpPr>
        <p:spPr>
          <a:xfrm>
            <a:off x="-41845" y="-60992"/>
            <a:ext cx="2451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600" dirty="0" smtClean="0">
                <a:solidFill>
                  <a:schemeClr val="bg1"/>
                </a:solidFill>
              </a:rPr>
              <a:t>GANANCIAS</a:t>
            </a:r>
            <a:endParaRPr lang="es-AR" sz="2800" dirty="0">
              <a:solidFill>
                <a:schemeClr val="bg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3282456" y="1"/>
            <a:ext cx="4889944" cy="537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0" name="49 Rectángulo"/>
          <p:cNvSpPr/>
          <p:nvPr/>
        </p:nvSpPr>
        <p:spPr>
          <a:xfrm>
            <a:off x="3511460" y="-13295"/>
            <a:ext cx="36159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 smtClean="0">
                <a:solidFill>
                  <a:schemeClr val="bg1">
                    <a:lumMod val="95000"/>
                  </a:schemeClr>
                </a:solidFill>
              </a:rPr>
              <a:t>PROPUESTA ADICIONAL</a:t>
            </a:r>
            <a:endParaRPr lang="es-AR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1" name="50 Triángulo isósceles"/>
          <p:cNvSpPr/>
          <p:nvPr/>
        </p:nvSpPr>
        <p:spPr>
          <a:xfrm rot="5400000">
            <a:off x="3120426" y="150493"/>
            <a:ext cx="547048" cy="23487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26 Rectángulo"/>
          <p:cNvSpPr/>
          <p:nvPr/>
        </p:nvSpPr>
        <p:spPr>
          <a:xfrm>
            <a:off x="-27865" y="513508"/>
            <a:ext cx="8672631" cy="9258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6480"/>
              </a:lnSpc>
            </a:pPr>
            <a:r>
              <a:rPr lang="es-AR" sz="2800" b="1" dirty="0" smtClean="0">
                <a:solidFill>
                  <a:schemeClr val="tx2">
                    <a:lumMod val="75000"/>
                  </a:schemeClr>
                </a:solidFill>
              </a:rPr>
              <a:t>Duplicación de los tramos de facturación de </a:t>
            </a:r>
            <a:r>
              <a:rPr lang="es-AR" sz="2800" b="1" dirty="0" err="1" smtClean="0">
                <a:solidFill>
                  <a:schemeClr val="tx2">
                    <a:lumMod val="75000"/>
                  </a:schemeClr>
                </a:solidFill>
              </a:rPr>
              <a:t>Monotributo</a:t>
            </a:r>
            <a:endParaRPr lang="es-AR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9" name="19 Grupo"/>
          <p:cNvGrpSpPr/>
          <p:nvPr/>
        </p:nvGrpSpPr>
        <p:grpSpPr>
          <a:xfrm>
            <a:off x="-12224" y="1269895"/>
            <a:ext cx="9145777" cy="643362"/>
            <a:chOff x="-12224" y="984145"/>
            <a:chExt cx="9145777" cy="643362"/>
          </a:xfrm>
        </p:grpSpPr>
        <p:sp>
          <p:nvSpPr>
            <p:cNvPr id="20" name="32 Rectángulo"/>
            <p:cNvSpPr/>
            <p:nvPr/>
          </p:nvSpPr>
          <p:spPr>
            <a:xfrm>
              <a:off x="-12224" y="984145"/>
              <a:ext cx="9145777" cy="598650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86895" tIns="43448" rIns="86895" bIns="43448" rtlCol="0" anchor="ctr"/>
            <a:lstStyle/>
            <a:p>
              <a:pPr algn="ctr"/>
              <a:endParaRPr lang="es-AR"/>
            </a:p>
          </p:txBody>
        </p:sp>
        <p:sp>
          <p:nvSpPr>
            <p:cNvPr id="21" name="41 CuadroTexto"/>
            <p:cNvSpPr txBox="1"/>
            <p:nvPr/>
          </p:nvSpPr>
          <p:spPr>
            <a:xfrm>
              <a:off x="697345" y="985765"/>
              <a:ext cx="2794535" cy="641742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txBody>
            <a:bodyPr wrap="square" lIns="86895" tIns="43448" rIns="86895" bIns="43448" rtlCol="0">
              <a:spAutoFit/>
            </a:bodyPr>
            <a:lstStyle/>
            <a:p>
              <a:pPr algn="ctr"/>
              <a:r>
                <a:rPr lang="es-AR" sz="3600" b="1" dirty="0"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</a:rPr>
                <a:t>ACTUAL</a:t>
              </a:r>
            </a:p>
          </p:txBody>
        </p:sp>
        <p:sp>
          <p:nvSpPr>
            <p:cNvPr id="22" name="42 CuadroTexto"/>
            <p:cNvSpPr txBox="1"/>
            <p:nvPr/>
          </p:nvSpPr>
          <p:spPr>
            <a:xfrm>
              <a:off x="5426662" y="985765"/>
              <a:ext cx="3044819" cy="641742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txBody>
            <a:bodyPr wrap="square" lIns="86895" tIns="43448" rIns="86895" bIns="43448" rtlCol="0">
              <a:spAutoFit/>
            </a:bodyPr>
            <a:lstStyle/>
            <a:p>
              <a:pPr algn="ctr"/>
              <a:r>
                <a:rPr lang="es-AR" sz="3600" b="1" dirty="0"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</a:rPr>
                <a:t>PROPUESTA</a:t>
              </a:r>
            </a:p>
          </p:txBody>
        </p:sp>
      </p:grpSp>
      <p:grpSp>
        <p:nvGrpSpPr>
          <p:cNvPr id="25" name="22 Grupo"/>
          <p:cNvGrpSpPr/>
          <p:nvPr/>
        </p:nvGrpSpPr>
        <p:grpSpPr>
          <a:xfrm>
            <a:off x="-7276" y="2124225"/>
            <a:ext cx="11284003" cy="1015663"/>
            <a:chOff x="48196" y="1838474"/>
            <a:chExt cx="11228531" cy="1015663"/>
          </a:xfrm>
          <a:solidFill>
            <a:schemeClr val="tx2">
              <a:lumMod val="20000"/>
              <a:lumOff val="80000"/>
            </a:schemeClr>
          </a:solidFill>
        </p:grpSpPr>
        <p:grpSp>
          <p:nvGrpSpPr>
            <p:cNvPr id="26" name="20 Grupo"/>
            <p:cNvGrpSpPr/>
            <p:nvPr/>
          </p:nvGrpSpPr>
          <p:grpSpPr>
            <a:xfrm>
              <a:off x="48196" y="1959843"/>
              <a:ext cx="9085359" cy="769441"/>
              <a:chOff x="48196" y="1959843"/>
              <a:chExt cx="9085359" cy="769441"/>
            </a:xfrm>
            <a:grpFill/>
          </p:grpSpPr>
          <p:sp>
            <p:nvSpPr>
              <p:cNvPr id="29" name="7 Rectángulo"/>
              <p:cNvSpPr/>
              <p:nvPr/>
            </p:nvSpPr>
            <p:spPr>
              <a:xfrm>
                <a:off x="48197" y="2035522"/>
                <a:ext cx="9085358" cy="60920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33" name="4 CuadroTexto"/>
              <p:cNvSpPr txBox="1"/>
              <p:nvPr/>
            </p:nvSpPr>
            <p:spPr>
              <a:xfrm>
                <a:off x="48196" y="2058385"/>
                <a:ext cx="1796324" cy="52322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s-AR" sz="1400" b="1" dirty="0">
                    <a:latin typeface="Arial Black" pitchFamily="34" charset="0"/>
                  </a:rPr>
                  <a:t>PRESTACIÓN  DE SERVICIOS</a:t>
                </a:r>
              </a:p>
            </p:txBody>
          </p:sp>
          <p:sp>
            <p:nvSpPr>
              <p:cNvPr id="31" name="35 CuadroTexto"/>
              <p:cNvSpPr txBox="1"/>
              <p:nvPr/>
            </p:nvSpPr>
            <p:spPr>
              <a:xfrm>
                <a:off x="2179860" y="1959843"/>
                <a:ext cx="2548855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4400" b="1" dirty="0">
                    <a:latin typeface="Calibri" pitchFamily="34" charset="0"/>
                  </a:rPr>
                  <a:t>$ 400.000</a:t>
                </a:r>
              </a:p>
            </p:txBody>
          </p:sp>
        </p:grpSp>
        <p:sp>
          <p:nvSpPr>
            <p:cNvPr id="28" name="38 CuadroTexto"/>
            <p:cNvSpPr txBox="1"/>
            <p:nvPr/>
          </p:nvSpPr>
          <p:spPr>
            <a:xfrm>
              <a:off x="5740577" y="1838474"/>
              <a:ext cx="553615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5400" b="1" dirty="0">
                  <a:solidFill>
                    <a:srgbClr val="0070C0"/>
                  </a:solidFill>
                </a:rPr>
                <a:t>$</a:t>
              </a:r>
              <a:r>
                <a:rPr lang="es-AR" sz="4000" b="1" dirty="0">
                  <a:solidFill>
                    <a:srgbClr val="0070C0"/>
                  </a:solidFill>
                </a:rPr>
                <a:t> </a:t>
              </a:r>
              <a:r>
                <a:rPr lang="es-AR" sz="6000" b="1" dirty="0">
                  <a:solidFill>
                    <a:srgbClr val="0070C0"/>
                  </a:solidFill>
                </a:rPr>
                <a:t>800.000</a:t>
              </a:r>
            </a:p>
          </p:txBody>
        </p:sp>
      </p:grpSp>
      <p:grpSp>
        <p:nvGrpSpPr>
          <p:cNvPr id="34" name="21 Grupo"/>
          <p:cNvGrpSpPr/>
          <p:nvPr/>
        </p:nvGrpSpPr>
        <p:grpSpPr>
          <a:xfrm>
            <a:off x="-27865" y="3166815"/>
            <a:ext cx="10737437" cy="1015663"/>
            <a:chOff x="19850" y="2881064"/>
            <a:chExt cx="10689722" cy="1015663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35" name="40 Rectángulo"/>
            <p:cNvSpPr/>
            <p:nvPr/>
          </p:nvSpPr>
          <p:spPr>
            <a:xfrm>
              <a:off x="19850" y="3099193"/>
              <a:ext cx="9122466" cy="6092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0" name="34 CuadroTexto"/>
            <p:cNvSpPr txBox="1"/>
            <p:nvPr/>
          </p:nvSpPr>
          <p:spPr>
            <a:xfrm>
              <a:off x="19850" y="3158648"/>
              <a:ext cx="2074762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s-AR" sz="1400" b="1" dirty="0">
                  <a:latin typeface="Arial Black" pitchFamily="34" charset="0"/>
                </a:rPr>
                <a:t>VENTA  DE </a:t>
              </a:r>
            </a:p>
            <a:p>
              <a:r>
                <a:rPr lang="es-AR" sz="1400" b="1" dirty="0">
                  <a:latin typeface="Arial Black" pitchFamily="34" charset="0"/>
                </a:rPr>
                <a:t>BIENES MUEBLES</a:t>
              </a:r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2195736" y="3028053"/>
              <a:ext cx="259228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4400" b="1" dirty="0">
                  <a:latin typeface="Calibri" pitchFamily="34" charset="0"/>
                </a:rPr>
                <a:t>$ 600.000</a:t>
              </a:r>
            </a:p>
          </p:txBody>
        </p:sp>
        <p:sp>
          <p:nvSpPr>
            <p:cNvPr id="38" name="64 CuadroTexto"/>
            <p:cNvSpPr txBox="1"/>
            <p:nvPr/>
          </p:nvSpPr>
          <p:spPr>
            <a:xfrm>
              <a:off x="5173422" y="2881064"/>
              <a:ext cx="553615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5400" b="1" dirty="0">
                  <a:solidFill>
                    <a:srgbClr val="0070C0"/>
                  </a:solidFill>
                </a:rPr>
                <a:t>$</a:t>
              </a:r>
              <a:r>
                <a:rPr lang="es-AR" sz="4000" b="1" dirty="0">
                  <a:solidFill>
                    <a:srgbClr val="0070C0"/>
                  </a:solidFill>
                </a:rPr>
                <a:t> </a:t>
              </a:r>
              <a:r>
                <a:rPr lang="es-AR" sz="6000" b="1" dirty="0">
                  <a:solidFill>
                    <a:srgbClr val="0070C0"/>
                  </a:solidFill>
                </a:rPr>
                <a:t>1.200.000</a:t>
              </a:r>
            </a:p>
          </p:txBody>
        </p:sp>
      </p:grpSp>
      <p:grpSp>
        <p:nvGrpSpPr>
          <p:cNvPr id="41" name="21 Grupo"/>
          <p:cNvGrpSpPr/>
          <p:nvPr/>
        </p:nvGrpSpPr>
        <p:grpSpPr>
          <a:xfrm>
            <a:off x="0" y="4320307"/>
            <a:ext cx="9116616" cy="769441"/>
            <a:chOff x="81855" y="2947753"/>
            <a:chExt cx="9012485" cy="769441"/>
          </a:xfrm>
          <a:solidFill>
            <a:srgbClr val="00B0F0"/>
          </a:solidFill>
        </p:grpSpPr>
        <p:sp>
          <p:nvSpPr>
            <p:cNvPr id="45" name="40 Rectángulo"/>
            <p:cNvSpPr/>
            <p:nvPr/>
          </p:nvSpPr>
          <p:spPr>
            <a:xfrm>
              <a:off x="81855" y="2970160"/>
              <a:ext cx="9012485" cy="7470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7" name="36 CuadroTexto"/>
            <p:cNvSpPr txBox="1"/>
            <p:nvPr/>
          </p:nvSpPr>
          <p:spPr>
            <a:xfrm>
              <a:off x="175001" y="2947753"/>
              <a:ext cx="880654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2800" b="1" i="1" dirty="0" smtClean="0">
                  <a:latin typeface="Calibri" pitchFamily="34" charset="0"/>
                </a:rPr>
                <a:t>Beneficio para </a:t>
              </a:r>
              <a:r>
                <a:rPr lang="es-AR" sz="4400" b="1" i="1" dirty="0" smtClean="0">
                  <a:latin typeface="Calibri" pitchFamily="34" charset="0"/>
                </a:rPr>
                <a:t>3,1 M </a:t>
              </a:r>
              <a:r>
                <a:rPr lang="es-AR" sz="3200" b="1" i="1" dirty="0" smtClean="0">
                  <a:latin typeface="Calibri" pitchFamily="34" charset="0"/>
                </a:rPr>
                <a:t>DE MONOTRIBUTISTAS</a:t>
              </a:r>
              <a:endParaRPr lang="es-AR" sz="3200" b="1" i="1" dirty="0">
                <a:latin typeface="Calibri" pitchFamily="34" charset="0"/>
              </a:endParaRPr>
            </a:p>
          </p:txBody>
        </p:sp>
      </p:grpSp>
      <p:pic>
        <p:nvPicPr>
          <p:cNvPr id="46" name="4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6" y="5291264"/>
            <a:ext cx="9144000" cy="42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44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>
            <a:off x="-27384" y="791389"/>
            <a:ext cx="9144000" cy="5476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2" name="41 CuadroTexto"/>
          <p:cNvSpPr txBox="1"/>
          <p:nvPr/>
        </p:nvSpPr>
        <p:spPr>
          <a:xfrm>
            <a:off x="-27384" y="537524"/>
            <a:ext cx="9171384" cy="2880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-27384" y="0"/>
            <a:ext cx="9171384" cy="5414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4" name="43 Rectángulo"/>
          <p:cNvSpPr/>
          <p:nvPr/>
        </p:nvSpPr>
        <p:spPr>
          <a:xfrm>
            <a:off x="-41845" y="-60992"/>
            <a:ext cx="2451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600" dirty="0" smtClean="0">
                <a:solidFill>
                  <a:schemeClr val="bg1"/>
                </a:solidFill>
              </a:rPr>
              <a:t>GANANCIAS</a:t>
            </a:r>
            <a:endParaRPr lang="es-AR" sz="2800" dirty="0">
              <a:solidFill>
                <a:schemeClr val="bg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3282456" y="1"/>
            <a:ext cx="4889944" cy="537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0" name="49 Rectángulo"/>
          <p:cNvSpPr/>
          <p:nvPr/>
        </p:nvSpPr>
        <p:spPr>
          <a:xfrm>
            <a:off x="3511460" y="-13295"/>
            <a:ext cx="11512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 smtClean="0">
                <a:solidFill>
                  <a:schemeClr val="bg1">
                    <a:lumMod val="95000"/>
                  </a:schemeClr>
                </a:solidFill>
              </a:rPr>
              <a:t>CASOS</a:t>
            </a:r>
            <a:endParaRPr lang="es-AR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1" name="50 Triángulo isósceles"/>
          <p:cNvSpPr/>
          <p:nvPr/>
        </p:nvSpPr>
        <p:spPr>
          <a:xfrm rot="5400000">
            <a:off x="3120426" y="150493"/>
            <a:ext cx="547048" cy="23487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26 Rectángulo"/>
          <p:cNvSpPr/>
          <p:nvPr/>
        </p:nvSpPr>
        <p:spPr>
          <a:xfrm>
            <a:off x="30796" y="537523"/>
            <a:ext cx="1031051" cy="8122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6480"/>
              </a:lnSpc>
            </a:pPr>
            <a:r>
              <a:rPr lang="es-AR" sz="2800" b="1" dirty="0" smtClean="0">
                <a:solidFill>
                  <a:schemeClr val="tx2">
                    <a:lumMod val="75000"/>
                  </a:schemeClr>
                </a:solidFill>
              </a:rPr>
              <a:t>Casos</a:t>
            </a:r>
            <a:endParaRPr lang="es-AR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59880"/>
              </p:ext>
            </p:extLst>
          </p:nvPr>
        </p:nvGraphicFramePr>
        <p:xfrm>
          <a:off x="91466" y="1523253"/>
          <a:ext cx="8933684" cy="36592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639"/>
                <a:gridCol w="795032"/>
                <a:gridCol w="639583"/>
                <a:gridCol w="720080"/>
                <a:gridCol w="648072"/>
                <a:gridCol w="792088"/>
                <a:gridCol w="608078"/>
                <a:gridCol w="525639"/>
                <a:gridCol w="525639"/>
                <a:gridCol w="525639"/>
                <a:gridCol w="525639"/>
                <a:gridCol w="525639"/>
                <a:gridCol w="525639"/>
                <a:gridCol w="525639"/>
                <a:gridCol w="525639"/>
              </a:tblGrid>
              <a:tr h="805750">
                <a:tc rowSpan="2" gridSpan="2">
                  <a:txBody>
                    <a:bodyPr/>
                    <a:lstStyle/>
                    <a:p>
                      <a:pPr algn="ctr" fontAlgn="ctr"/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 dirty="0">
                          <a:effectLst/>
                        </a:rPr>
                        <a:t>Salario Bruto</a:t>
                      </a:r>
                      <a:br>
                        <a:rPr lang="es-AR" sz="1600" u="none" strike="noStrike" dirty="0">
                          <a:effectLst/>
                        </a:rPr>
                      </a:br>
                      <a:r>
                        <a:rPr lang="es-AR" sz="1600" u="none" strike="noStrike" dirty="0">
                          <a:effectLst/>
                        </a:rPr>
                        <a:t>$ mensual</a:t>
                      </a:r>
                      <a:endParaRPr lang="es-A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Impuesto a las Ganancias </a:t>
                      </a:r>
                      <a:br>
                        <a:rPr lang="es-AR" sz="1600" u="none" strike="noStrike">
                          <a:effectLst/>
                        </a:rPr>
                      </a:br>
                      <a:r>
                        <a:rPr lang="es-AR" sz="1600" u="none" strike="noStrike">
                          <a:effectLst/>
                        </a:rPr>
                        <a:t>($ anual)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Impuesto a las Ganancias </a:t>
                      </a:r>
                      <a:br>
                        <a:rPr lang="es-AR" sz="1600" u="none" strike="noStrike">
                          <a:effectLst/>
                        </a:rPr>
                      </a:br>
                      <a:r>
                        <a:rPr lang="es-AR" sz="1600" u="none" strike="noStrike">
                          <a:effectLst/>
                        </a:rPr>
                        <a:t>(sobre % de bolsillo)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600" u="none" strike="noStrike">
                          <a:effectLst/>
                        </a:rPr>
                        <a:t>Impuesto a as Ganancias Post Reforma</a:t>
                      </a:r>
                      <a:endParaRPr lang="es-A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600" b="1" u="none" strike="noStrike" dirty="0">
                          <a:effectLst/>
                        </a:rPr>
                        <a:t>Mejora de Bolsillo</a:t>
                      </a:r>
                      <a:endParaRPr lang="es-A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805750">
                <a:tc gridSpan="2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 dirty="0">
                          <a:effectLst/>
                        </a:rPr>
                        <a:t>Actual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 dirty="0">
                          <a:effectLst/>
                        </a:rPr>
                        <a:t>2017 </a:t>
                      </a:r>
                      <a:br>
                        <a:rPr lang="es-AR" sz="1200" u="none" strike="noStrike" dirty="0">
                          <a:effectLst/>
                        </a:rPr>
                      </a:br>
                      <a:r>
                        <a:rPr lang="es-AR" sz="1200" u="none" strike="noStrike" dirty="0" smtClean="0">
                          <a:effectLst/>
                        </a:rPr>
                        <a:t>(+20%)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 dirty="0">
                          <a:effectLst/>
                        </a:rPr>
                        <a:t>2017 </a:t>
                      </a:r>
                      <a:br>
                        <a:rPr lang="es-AR" sz="1200" u="none" strike="noStrike" dirty="0">
                          <a:effectLst/>
                        </a:rPr>
                      </a:br>
                      <a:r>
                        <a:rPr lang="es-AR" sz="1200" u="none" strike="noStrike" dirty="0" smtClean="0">
                          <a:effectLst/>
                        </a:rPr>
                        <a:t>(+ </a:t>
                      </a:r>
                      <a:r>
                        <a:rPr lang="es-AR" sz="1200" u="none" strike="noStrike" dirty="0">
                          <a:effectLst/>
                        </a:rPr>
                        <a:t>25%)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>
                          <a:effectLst/>
                        </a:rPr>
                        <a:t>Actual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 dirty="0">
                          <a:effectLst/>
                        </a:rPr>
                        <a:t>2017 </a:t>
                      </a:r>
                      <a:br>
                        <a:rPr lang="es-AR" sz="1200" u="none" strike="noStrike" dirty="0">
                          <a:effectLst/>
                        </a:rPr>
                      </a:br>
                      <a:r>
                        <a:rPr lang="es-AR" sz="1200" u="none" strike="noStrike" dirty="0" smtClean="0">
                          <a:effectLst/>
                        </a:rPr>
                        <a:t>(+20</a:t>
                      </a:r>
                      <a:r>
                        <a:rPr lang="es-AR" sz="1200" u="none" strike="noStrike" dirty="0">
                          <a:effectLst/>
                        </a:rPr>
                        <a:t>%)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 dirty="0">
                          <a:effectLst/>
                        </a:rPr>
                        <a:t>2017 </a:t>
                      </a:r>
                      <a:br>
                        <a:rPr lang="es-AR" sz="1200" u="none" strike="noStrike" dirty="0">
                          <a:effectLst/>
                        </a:rPr>
                      </a:br>
                      <a:r>
                        <a:rPr lang="es-AR" sz="1200" u="none" strike="noStrike" dirty="0" smtClean="0">
                          <a:effectLst/>
                        </a:rPr>
                        <a:t>(+25</a:t>
                      </a:r>
                      <a:r>
                        <a:rPr lang="es-AR" sz="1200" u="none" strike="noStrike" dirty="0">
                          <a:effectLst/>
                        </a:rPr>
                        <a:t>%)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>
                          <a:effectLst/>
                        </a:rPr>
                        <a:t>Actual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 dirty="0">
                          <a:effectLst/>
                        </a:rPr>
                        <a:t>2017 </a:t>
                      </a:r>
                      <a:br>
                        <a:rPr lang="es-AR" sz="1200" u="none" strike="noStrike" dirty="0">
                          <a:effectLst/>
                        </a:rPr>
                      </a:br>
                      <a:r>
                        <a:rPr lang="es-AR" sz="1200" u="none" strike="noStrike" dirty="0" smtClean="0">
                          <a:effectLst/>
                        </a:rPr>
                        <a:t>(+ </a:t>
                      </a:r>
                      <a:r>
                        <a:rPr lang="es-AR" sz="1200" u="none" strike="noStrike" dirty="0">
                          <a:effectLst/>
                        </a:rPr>
                        <a:t>20%)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 dirty="0">
                          <a:effectLst/>
                        </a:rPr>
                        <a:t>2017 </a:t>
                      </a:r>
                      <a:br>
                        <a:rPr lang="es-AR" sz="1200" u="none" strike="noStrike" dirty="0">
                          <a:effectLst/>
                        </a:rPr>
                      </a:br>
                      <a:r>
                        <a:rPr lang="es-AR" sz="1200" u="none" strike="noStrike" dirty="0" smtClean="0">
                          <a:effectLst/>
                        </a:rPr>
                        <a:t>(+25</a:t>
                      </a:r>
                      <a:r>
                        <a:rPr lang="es-AR" sz="1200" u="none" strike="noStrike" dirty="0">
                          <a:effectLst/>
                        </a:rPr>
                        <a:t>%)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 dirty="0">
                          <a:effectLst/>
                        </a:rPr>
                        <a:t>2017 </a:t>
                      </a:r>
                      <a:br>
                        <a:rPr lang="es-AR" sz="1200" u="none" strike="noStrike" dirty="0">
                          <a:effectLst/>
                        </a:rPr>
                      </a:br>
                      <a:r>
                        <a:rPr lang="es-AR" sz="1200" u="none" strike="noStrike" dirty="0" smtClean="0">
                          <a:effectLst/>
                        </a:rPr>
                        <a:t>(+20</a:t>
                      </a:r>
                      <a:r>
                        <a:rPr lang="es-AR" sz="1200" u="none" strike="noStrike" dirty="0">
                          <a:effectLst/>
                        </a:rPr>
                        <a:t>%)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u="none" strike="noStrike" dirty="0">
                          <a:effectLst/>
                        </a:rPr>
                        <a:t>2017 </a:t>
                      </a:r>
                      <a:br>
                        <a:rPr lang="es-AR" sz="1200" u="none" strike="noStrike" dirty="0">
                          <a:effectLst/>
                        </a:rPr>
                      </a:br>
                      <a:r>
                        <a:rPr lang="es-AR" sz="1200" u="none" strike="noStrike" dirty="0" smtClean="0">
                          <a:effectLst/>
                        </a:rPr>
                        <a:t>(+ </a:t>
                      </a:r>
                      <a:r>
                        <a:rPr lang="es-AR" sz="1200" u="none" strike="noStrike" dirty="0">
                          <a:effectLst/>
                        </a:rPr>
                        <a:t>25%)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1" u="none" strike="noStrike" dirty="0">
                          <a:effectLst/>
                        </a:rPr>
                        <a:t>2017 </a:t>
                      </a:r>
                      <a:br>
                        <a:rPr lang="es-AR" sz="1200" b="1" u="none" strike="noStrike" dirty="0">
                          <a:effectLst/>
                        </a:rPr>
                      </a:br>
                      <a:r>
                        <a:rPr lang="es-AR" sz="1200" b="1" u="none" strike="noStrike" dirty="0" smtClean="0">
                          <a:effectLst/>
                        </a:rPr>
                        <a:t>(+20</a:t>
                      </a:r>
                      <a:r>
                        <a:rPr lang="es-AR" sz="1200" b="1" u="none" strike="noStrike" dirty="0">
                          <a:effectLst/>
                        </a:rPr>
                        <a:t>%)</a:t>
                      </a:r>
                      <a:endParaRPr lang="es-A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1" u="none" strike="noStrike" dirty="0">
                          <a:effectLst/>
                        </a:rPr>
                        <a:t>2017 </a:t>
                      </a:r>
                      <a:br>
                        <a:rPr lang="es-AR" sz="1200" b="1" u="none" strike="noStrike" dirty="0">
                          <a:effectLst/>
                        </a:rPr>
                      </a:br>
                      <a:r>
                        <a:rPr lang="es-AR" sz="1200" b="1" u="none" strike="noStrike" dirty="0" smtClean="0">
                          <a:effectLst/>
                        </a:rPr>
                        <a:t>(+ </a:t>
                      </a:r>
                      <a:r>
                        <a:rPr lang="es-AR" sz="1200" b="1" u="none" strike="noStrike" dirty="0">
                          <a:effectLst/>
                        </a:rPr>
                        <a:t>25%)</a:t>
                      </a:r>
                      <a:endParaRPr lang="es-A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ctr">
                    <a:noFill/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Caso 1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 smtClean="0">
                          <a:effectLst/>
                        </a:rPr>
                        <a:t>C2H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32.000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38.400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40.000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2.353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19.021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24.346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1%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5%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6%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0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0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>
                          <a:effectLst/>
                        </a:rPr>
                        <a:t>19.021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24.346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Caso 2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 smtClean="0">
                          <a:effectLst/>
                        </a:rPr>
                        <a:t>C2H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45.000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54.000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56.250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42.692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76.681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85.178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9%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13%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14%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4.102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9.446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>
                          <a:effectLst/>
                        </a:rPr>
                        <a:t>72.579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75.732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</a:tr>
              <a:tr h="274370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Caso 3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Soltero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22.000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26.400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27.500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0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6.365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9.095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0%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2%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3%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0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0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>
                          <a:effectLst/>
                        </a:rPr>
                        <a:t>6.365</a:t>
                      </a:r>
                      <a:endParaRPr lang="es-A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9.095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</a:tr>
              <a:tr h="274370"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Caso 4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Soltero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38.000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45.600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47.500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44.101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72.803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79.978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>
                          <a:effectLst/>
                        </a:rPr>
                        <a:t>11%</a:t>
                      </a:r>
                      <a:endParaRPr lang="es-A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15%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16%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10.622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u="none" strike="noStrike" dirty="0">
                          <a:effectLst/>
                        </a:rPr>
                        <a:t>13.492</a:t>
                      </a:r>
                      <a:endParaRPr lang="es-A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62.181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1" u="none" strike="noStrike" dirty="0">
                          <a:effectLst/>
                        </a:rPr>
                        <a:t>66.486</a:t>
                      </a:r>
                      <a:endParaRPr lang="es-A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77" marR="5477" marT="5477" marB="0" anchor="b">
                    <a:noFill/>
                  </a:tcPr>
                </a:tc>
              </a:tr>
            </a:tbl>
          </a:graphicData>
        </a:graphic>
      </p:graphicFrame>
      <p:pic>
        <p:nvPicPr>
          <p:cNvPr id="11" name="10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6" y="5291264"/>
            <a:ext cx="9144000" cy="42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Rectángulo"/>
          <p:cNvSpPr/>
          <p:nvPr/>
        </p:nvSpPr>
        <p:spPr>
          <a:xfrm>
            <a:off x="2896978" y="1625264"/>
            <a:ext cx="505939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8800" b="1" dirty="0" smtClean="0">
                <a:solidFill>
                  <a:srgbClr val="00B0F0"/>
                </a:solidFill>
              </a:rPr>
              <a:t>2 Millones</a:t>
            </a:r>
            <a:endParaRPr lang="es-AR" sz="8800" dirty="0">
              <a:solidFill>
                <a:srgbClr val="00B0F0"/>
              </a:solidFill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1955806" y="2357434"/>
            <a:ext cx="7085914" cy="24929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AR" sz="2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2600" b="1" dirty="0" smtClean="0">
                <a:solidFill>
                  <a:schemeClr val="tx2">
                    <a:lumMod val="75000"/>
                  </a:schemeClr>
                </a:solidFill>
              </a:rPr>
              <a:t>1,6 Millones TRABAJADORES </a:t>
            </a:r>
            <a:r>
              <a:rPr lang="es-AR" sz="2600" b="1" dirty="0">
                <a:solidFill>
                  <a:schemeClr val="tx2">
                    <a:lumMod val="75000"/>
                  </a:schemeClr>
                </a:solidFill>
              </a:rPr>
              <a:t>y </a:t>
            </a:r>
            <a:r>
              <a:rPr lang="es-AR" sz="2600" b="1" dirty="0" smtClean="0">
                <a:solidFill>
                  <a:schemeClr val="tx2">
                    <a:lumMod val="75000"/>
                  </a:schemeClr>
                </a:solidFill>
              </a:rPr>
              <a:t>400 mil JUBILADOS</a:t>
            </a:r>
          </a:p>
          <a:p>
            <a:pPr algn="ctr"/>
            <a:endParaRPr lang="es-ES" sz="2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s-ES" sz="2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s-ES" sz="2600" b="1" dirty="0" smtClean="0">
                <a:solidFill>
                  <a:schemeClr val="tx2">
                    <a:lumMod val="75000"/>
                  </a:schemeClr>
                </a:solidFill>
              </a:rPr>
              <a:t>si el Gobierno no modifica las deducciones: </a:t>
            </a:r>
          </a:p>
          <a:p>
            <a:pPr algn="ctr"/>
            <a:r>
              <a:rPr lang="es-ES" sz="2600" b="1" dirty="0" smtClean="0">
                <a:solidFill>
                  <a:schemeClr val="tx2">
                    <a:lumMod val="75000"/>
                  </a:schemeClr>
                </a:solidFill>
              </a:rPr>
              <a:t>3 MILLONES pagaran en el 2017</a:t>
            </a:r>
            <a:endParaRPr lang="es-AR" sz="2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2550972" y="891505"/>
            <a:ext cx="573214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AR" sz="2800" b="1" dirty="0" smtClean="0">
                <a:solidFill>
                  <a:schemeClr val="tx2">
                    <a:lumMod val="75000"/>
                  </a:schemeClr>
                </a:solidFill>
              </a:rPr>
              <a:t>TRABAJADORES Y JUBILADOS QUE </a:t>
            </a:r>
          </a:p>
          <a:p>
            <a:pPr algn="ctr"/>
            <a:r>
              <a:rPr lang="es-AR" sz="2800" b="1" dirty="0" smtClean="0">
                <a:solidFill>
                  <a:schemeClr val="tx2">
                    <a:lumMod val="75000"/>
                  </a:schemeClr>
                </a:solidFill>
              </a:rPr>
              <a:t>PAGAN IMPUESTO A LAS GANANCIAS</a:t>
            </a:r>
            <a:endParaRPr lang="es-AR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0" y="825524"/>
            <a:ext cx="1791016" cy="4889476"/>
            <a:chOff x="0" y="825524"/>
            <a:chExt cx="1791016" cy="4889476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3" name="22 Rectángulo"/>
            <p:cNvSpPr/>
            <p:nvPr/>
          </p:nvSpPr>
          <p:spPr>
            <a:xfrm>
              <a:off x="0" y="825524"/>
              <a:ext cx="1791016" cy="4889476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35496" y="1351511"/>
              <a:ext cx="1740798" cy="10156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s-AR" sz="6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HOY </a:t>
              </a:r>
              <a:endParaRPr lang="es-AR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1024" name="1023 Imagen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370"/>
            <a:stretch/>
          </p:blipFill>
          <p:spPr>
            <a:xfrm flipH="1">
              <a:off x="0" y="2503506"/>
              <a:ext cx="1475656" cy="1490811"/>
            </a:xfrm>
            <a:prstGeom prst="rect">
              <a:avLst/>
            </a:prstGeom>
            <a:grpFill/>
          </p:spPr>
        </p:pic>
      </p:grpSp>
      <p:sp>
        <p:nvSpPr>
          <p:cNvPr id="42" name="41 CuadroTexto"/>
          <p:cNvSpPr txBox="1"/>
          <p:nvPr/>
        </p:nvSpPr>
        <p:spPr>
          <a:xfrm>
            <a:off x="-27384" y="537524"/>
            <a:ext cx="9171384" cy="2880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-27384" y="0"/>
            <a:ext cx="9171384" cy="5414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4" name="43 Rectángulo"/>
          <p:cNvSpPr/>
          <p:nvPr/>
        </p:nvSpPr>
        <p:spPr>
          <a:xfrm>
            <a:off x="-41845" y="-60992"/>
            <a:ext cx="2451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600" dirty="0" smtClean="0">
                <a:solidFill>
                  <a:schemeClr val="bg1"/>
                </a:solidFill>
              </a:rPr>
              <a:t>GANANCIAS</a:t>
            </a:r>
            <a:endParaRPr lang="es-AR" sz="2800" dirty="0">
              <a:solidFill>
                <a:schemeClr val="bg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3282456" y="1"/>
            <a:ext cx="2564536" cy="537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0" name="49 Rectángulo"/>
          <p:cNvSpPr/>
          <p:nvPr/>
        </p:nvSpPr>
        <p:spPr>
          <a:xfrm>
            <a:off x="3511460" y="-13295"/>
            <a:ext cx="1905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solidFill>
                  <a:schemeClr val="bg1">
                    <a:lumMod val="95000"/>
                  </a:schemeClr>
                </a:solidFill>
              </a:rPr>
              <a:t>PROPUESTA</a:t>
            </a:r>
          </a:p>
        </p:txBody>
      </p:sp>
      <p:sp>
        <p:nvSpPr>
          <p:cNvPr id="51" name="50 Triángulo isósceles"/>
          <p:cNvSpPr/>
          <p:nvPr/>
        </p:nvSpPr>
        <p:spPr>
          <a:xfrm rot="5400000">
            <a:off x="3120426" y="150493"/>
            <a:ext cx="547048" cy="23487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6" y="5291264"/>
            <a:ext cx="9144000" cy="42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199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CuadroTexto"/>
          <p:cNvSpPr txBox="1"/>
          <p:nvPr/>
        </p:nvSpPr>
        <p:spPr>
          <a:xfrm>
            <a:off x="2657574" y="3118237"/>
            <a:ext cx="432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8000" b="1" dirty="0">
                <a:solidFill>
                  <a:srgbClr val="00B0F0"/>
                </a:solidFill>
              </a:rPr>
              <a:t>$ </a:t>
            </a:r>
            <a:r>
              <a:rPr lang="es-AR" sz="8000" b="1" dirty="0" smtClean="0">
                <a:solidFill>
                  <a:srgbClr val="00B0F0"/>
                </a:solidFill>
              </a:rPr>
              <a:t>30.000</a:t>
            </a:r>
            <a:endParaRPr lang="es-AR" sz="8000" b="1" dirty="0">
              <a:solidFill>
                <a:srgbClr val="00B0F0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6574405" y="3403989"/>
            <a:ext cx="15838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4000" b="1" dirty="0" smtClean="0">
                <a:solidFill>
                  <a:schemeClr val="tx2">
                    <a:lumMod val="75000"/>
                  </a:schemeClr>
                </a:solidFill>
              </a:rPr>
              <a:t>Brutos</a:t>
            </a:r>
            <a:endParaRPr lang="es-AR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" name="10 Grupo"/>
          <p:cNvGrpSpPr/>
          <p:nvPr/>
        </p:nvGrpSpPr>
        <p:grpSpPr>
          <a:xfrm>
            <a:off x="0" y="825524"/>
            <a:ext cx="1791016" cy="4889476"/>
            <a:chOff x="0" y="825524"/>
            <a:chExt cx="1791016" cy="4889476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3" name="22 Rectángulo"/>
            <p:cNvSpPr/>
            <p:nvPr/>
          </p:nvSpPr>
          <p:spPr>
            <a:xfrm>
              <a:off x="0" y="825524"/>
              <a:ext cx="1791016" cy="4889476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pic>
          <p:nvPicPr>
            <p:cNvPr id="1024" name="1023 Imagen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370"/>
            <a:stretch/>
          </p:blipFill>
          <p:spPr>
            <a:xfrm flipH="1">
              <a:off x="0" y="2503506"/>
              <a:ext cx="1475656" cy="1490811"/>
            </a:xfrm>
            <a:prstGeom prst="rect">
              <a:avLst/>
            </a:prstGeom>
            <a:grpFill/>
          </p:spPr>
        </p:pic>
      </p:grpSp>
      <p:sp>
        <p:nvSpPr>
          <p:cNvPr id="40" name="39 Rectángulo"/>
          <p:cNvSpPr/>
          <p:nvPr/>
        </p:nvSpPr>
        <p:spPr>
          <a:xfrm>
            <a:off x="3173600" y="2247129"/>
            <a:ext cx="447103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s-AR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s-AR" sz="3200" b="1" dirty="0" smtClean="0">
                <a:solidFill>
                  <a:schemeClr val="tx2">
                    <a:lumMod val="75000"/>
                  </a:schemeClr>
                </a:solidFill>
              </a:rPr>
              <a:t>INGRESOS </a:t>
            </a:r>
            <a:r>
              <a:rPr lang="es-AR" sz="3200" b="1" dirty="0">
                <a:solidFill>
                  <a:schemeClr val="tx2">
                    <a:lumMod val="75000"/>
                  </a:schemeClr>
                </a:solidFill>
              </a:rPr>
              <a:t>SUPERIORES </a:t>
            </a:r>
            <a:r>
              <a:rPr lang="es-AR" sz="3200" b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endParaRPr lang="es-AR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-27384" y="537524"/>
            <a:ext cx="9171384" cy="2880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-27384" y="0"/>
            <a:ext cx="9171384" cy="5414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4" name="43 Rectángulo"/>
          <p:cNvSpPr/>
          <p:nvPr/>
        </p:nvSpPr>
        <p:spPr>
          <a:xfrm>
            <a:off x="-41845" y="-60992"/>
            <a:ext cx="2451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600" dirty="0" smtClean="0">
                <a:solidFill>
                  <a:schemeClr val="bg1"/>
                </a:solidFill>
              </a:rPr>
              <a:t>GANANCIAS</a:t>
            </a:r>
            <a:endParaRPr lang="es-AR" sz="2800" dirty="0">
              <a:solidFill>
                <a:schemeClr val="bg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3282456" y="1"/>
            <a:ext cx="2564536" cy="537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0" name="49 Rectángulo"/>
          <p:cNvSpPr/>
          <p:nvPr/>
        </p:nvSpPr>
        <p:spPr>
          <a:xfrm>
            <a:off x="3511460" y="-13295"/>
            <a:ext cx="1905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solidFill>
                  <a:schemeClr val="bg1">
                    <a:lumMod val="95000"/>
                  </a:schemeClr>
                </a:solidFill>
              </a:rPr>
              <a:t>PROPUESTA</a:t>
            </a:r>
          </a:p>
        </p:txBody>
      </p:sp>
      <p:sp>
        <p:nvSpPr>
          <p:cNvPr id="51" name="50 Triángulo isósceles"/>
          <p:cNvSpPr/>
          <p:nvPr/>
        </p:nvSpPr>
        <p:spPr>
          <a:xfrm rot="5400000">
            <a:off x="3120426" y="150493"/>
            <a:ext cx="547048" cy="23487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39 Rectángulo"/>
          <p:cNvSpPr/>
          <p:nvPr/>
        </p:nvSpPr>
        <p:spPr>
          <a:xfrm>
            <a:off x="2644734" y="4237846"/>
            <a:ext cx="56716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AR" sz="2000" b="1" i="1" dirty="0" smtClean="0">
                <a:solidFill>
                  <a:schemeClr val="tx2">
                    <a:lumMod val="75000"/>
                  </a:schemeClr>
                </a:solidFill>
              </a:rPr>
              <a:t>(aproximados para empleado casado con 2 hijos </a:t>
            </a:r>
          </a:p>
          <a:p>
            <a:pPr algn="ctr"/>
            <a:r>
              <a:rPr lang="es-AR" sz="2000" b="1" i="1" dirty="0" smtClean="0">
                <a:solidFill>
                  <a:schemeClr val="tx2">
                    <a:lumMod val="75000"/>
                  </a:schemeClr>
                </a:solidFill>
              </a:rPr>
              <a:t>dependiendo de las deducciones de cada persona)</a:t>
            </a:r>
            <a:r>
              <a:rPr lang="es-AR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s-AR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2873598" y="998972"/>
            <a:ext cx="50006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6000" b="1" dirty="0" smtClean="0">
                <a:solidFill>
                  <a:schemeClr val="tx2">
                    <a:lumMod val="75000"/>
                  </a:schemeClr>
                </a:solidFill>
              </a:rPr>
              <a:t>HOY</a:t>
            </a:r>
          </a:p>
          <a:p>
            <a:pPr algn="ctr"/>
            <a:r>
              <a:rPr lang="es-AR" sz="6000" b="1" dirty="0" smtClean="0">
                <a:solidFill>
                  <a:schemeClr val="tx2">
                    <a:lumMod val="75000"/>
                  </a:schemeClr>
                </a:solidFill>
              </a:rPr>
              <a:t>PAGAN</a:t>
            </a:r>
            <a:endParaRPr lang="es-AR" sz="5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8" name="1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6" y="5291264"/>
            <a:ext cx="9144000" cy="429877"/>
          </a:xfrm>
          <a:prstGeom prst="rect">
            <a:avLst/>
          </a:prstGeom>
        </p:spPr>
      </p:pic>
      <p:sp>
        <p:nvSpPr>
          <p:cNvPr id="20" name="19 Rectángulo"/>
          <p:cNvSpPr/>
          <p:nvPr/>
        </p:nvSpPr>
        <p:spPr>
          <a:xfrm>
            <a:off x="35496" y="1351511"/>
            <a:ext cx="1740798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s-AR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HOY </a:t>
            </a:r>
            <a:endParaRPr lang="es-AR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4199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40" grpId="0"/>
      <p:bldP spid="2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496" y="3278515"/>
            <a:ext cx="47525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4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EMPLEADOS</a:t>
            </a:r>
          </a:p>
          <a:p>
            <a:pPr algn="ctr"/>
            <a:r>
              <a:rPr lang="es-AR" sz="3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Sueldo Bruto</a:t>
            </a:r>
          </a:p>
          <a:p>
            <a:r>
              <a:rPr lang="es-AR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(aproximados para empleado casado con 2 hijos </a:t>
            </a:r>
          </a:p>
          <a:p>
            <a:r>
              <a:rPr lang="es-AR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dependiendo de las deducciones de cada persona) 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79512" y="2065412"/>
            <a:ext cx="397095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9600" b="1" dirty="0" smtClean="0">
                <a:solidFill>
                  <a:schemeClr val="tx2"/>
                </a:solidFill>
              </a:rPr>
              <a:t>$</a:t>
            </a:r>
            <a:r>
              <a:rPr lang="es-AR" sz="8800" b="1" dirty="0" smtClean="0">
                <a:solidFill>
                  <a:schemeClr val="tx2"/>
                </a:solidFill>
              </a:rPr>
              <a:t>48.000</a:t>
            </a:r>
            <a:endParaRPr lang="es-AR" sz="6000" dirty="0">
              <a:solidFill>
                <a:schemeClr val="tx2"/>
              </a:solidFill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-32274" y="782042"/>
            <a:ext cx="9176274" cy="1272354"/>
            <a:chOff x="-32274" y="782042"/>
            <a:chExt cx="9176274" cy="1272354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41" name="40 Rectángulo"/>
            <p:cNvSpPr/>
            <p:nvPr/>
          </p:nvSpPr>
          <p:spPr>
            <a:xfrm>
              <a:off x="-32274" y="826592"/>
              <a:ext cx="9176274" cy="122780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8" name="27 Rectángulo"/>
            <p:cNvSpPr/>
            <p:nvPr/>
          </p:nvSpPr>
          <p:spPr>
            <a:xfrm>
              <a:off x="2699792" y="782042"/>
              <a:ext cx="4067943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AR" sz="5400" b="1" dirty="0" smtClean="0">
                  <a:solidFill>
                    <a:schemeClr val="bg1"/>
                  </a:solidFill>
                </a:rPr>
                <a:t>NUEVO PISO</a:t>
              </a:r>
              <a:endParaRPr lang="es-AR" sz="5400" i="1" dirty="0">
                <a:solidFill>
                  <a:schemeClr val="bg1"/>
                </a:solidFill>
              </a:endParaRPr>
            </a:p>
          </p:txBody>
        </p:sp>
        <p:sp>
          <p:nvSpPr>
            <p:cNvPr id="3" name="2 Rectángulo"/>
            <p:cNvSpPr/>
            <p:nvPr/>
          </p:nvSpPr>
          <p:spPr>
            <a:xfrm>
              <a:off x="2717722" y="1489348"/>
              <a:ext cx="3685945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s-AR" sz="2400" dirty="0" smtClean="0">
                  <a:solidFill>
                    <a:schemeClr val="bg1"/>
                  </a:solidFill>
                </a:rPr>
                <a:t>A PARTIR DEL CUAL SE PAGA</a:t>
              </a:r>
              <a:endParaRPr lang="es-AR" sz="2400" dirty="0"/>
            </a:p>
          </p:txBody>
        </p:sp>
      </p:grpSp>
      <p:sp>
        <p:nvSpPr>
          <p:cNvPr id="24" name="23 CuadroTexto"/>
          <p:cNvSpPr txBox="1"/>
          <p:nvPr/>
        </p:nvSpPr>
        <p:spPr>
          <a:xfrm>
            <a:off x="-27384" y="537524"/>
            <a:ext cx="9171384" cy="2880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-27384" y="0"/>
            <a:ext cx="9171384" cy="5414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24 Rectángulo"/>
          <p:cNvSpPr/>
          <p:nvPr/>
        </p:nvSpPr>
        <p:spPr>
          <a:xfrm>
            <a:off x="-41845" y="-60992"/>
            <a:ext cx="2451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600" dirty="0" smtClean="0">
                <a:solidFill>
                  <a:schemeClr val="bg1"/>
                </a:solidFill>
              </a:rPr>
              <a:t>GANANCIAS</a:t>
            </a:r>
            <a:endParaRPr lang="es-AR" sz="2800" dirty="0">
              <a:solidFill>
                <a:schemeClr val="bg1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3282456" y="1"/>
            <a:ext cx="2564536" cy="537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28 Rectángulo"/>
          <p:cNvSpPr/>
          <p:nvPr/>
        </p:nvSpPr>
        <p:spPr>
          <a:xfrm>
            <a:off x="3511460" y="-13295"/>
            <a:ext cx="1905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solidFill>
                  <a:schemeClr val="bg1">
                    <a:lumMod val="95000"/>
                  </a:schemeClr>
                </a:solidFill>
              </a:rPr>
              <a:t>PROPUESTA</a:t>
            </a:r>
          </a:p>
        </p:txBody>
      </p:sp>
      <p:sp>
        <p:nvSpPr>
          <p:cNvPr id="30" name="29 Triángulo isósceles"/>
          <p:cNvSpPr/>
          <p:nvPr/>
        </p:nvSpPr>
        <p:spPr>
          <a:xfrm rot="5400000">
            <a:off x="3120426" y="150493"/>
            <a:ext cx="547048" cy="23487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1" name="3 Rectángulo"/>
          <p:cNvSpPr/>
          <p:nvPr/>
        </p:nvSpPr>
        <p:spPr>
          <a:xfrm>
            <a:off x="4645571" y="3289548"/>
            <a:ext cx="47525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4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JUBILADOS</a:t>
            </a:r>
          </a:p>
          <a:p>
            <a:pPr algn="ctr"/>
            <a:r>
              <a:rPr lang="es-AR" sz="3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Haber Bruto</a:t>
            </a:r>
          </a:p>
          <a:p>
            <a:pPr algn="ctr"/>
            <a:r>
              <a:rPr lang="es-AR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(solo pagarían jubilaciones de privilegio) </a:t>
            </a:r>
            <a:endParaRPr lang="es-AR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11 Rectángulo"/>
          <p:cNvSpPr/>
          <p:nvPr/>
        </p:nvSpPr>
        <p:spPr>
          <a:xfrm>
            <a:off x="4788024" y="2065412"/>
            <a:ext cx="397095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9600" b="1" dirty="0" smtClean="0">
                <a:solidFill>
                  <a:schemeClr val="tx2"/>
                </a:solidFill>
              </a:rPr>
              <a:t>$</a:t>
            </a:r>
            <a:r>
              <a:rPr lang="es-AR" sz="8800" b="1" dirty="0" smtClean="0">
                <a:solidFill>
                  <a:schemeClr val="tx2"/>
                </a:solidFill>
              </a:rPr>
              <a:t>60.000</a:t>
            </a:r>
            <a:endParaRPr lang="es-AR" sz="6000" dirty="0">
              <a:solidFill>
                <a:schemeClr val="tx2"/>
              </a:solidFill>
            </a:endParaRPr>
          </a:p>
        </p:txBody>
      </p:sp>
      <p:pic>
        <p:nvPicPr>
          <p:cNvPr id="32" name="3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6" y="5291264"/>
            <a:ext cx="9144000" cy="42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16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31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11 Grupo"/>
          <p:cNvGrpSpPr/>
          <p:nvPr/>
        </p:nvGrpSpPr>
        <p:grpSpPr>
          <a:xfrm>
            <a:off x="-36512" y="1472953"/>
            <a:ext cx="9144000" cy="1096515"/>
            <a:chOff x="0" y="5407600"/>
            <a:chExt cx="9144000" cy="554550"/>
          </a:xfrm>
        </p:grpSpPr>
        <p:sp>
          <p:nvSpPr>
            <p:cNvPr id="36" name="8 Rectángulo"/>
            <p:cNvSpPr/>
            <p:nvPr/>
          </p:nvSpPr>
          <p:spPr>
            <a:xfrm>
              <a:off x="0" y="5407600"/>
              <a:ext cx="9144000" cy="55455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1003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AR"/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0" y="5511061"/>
              <a:ext cx="9108503" cy="2957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sz="3200" b="1" dirty="0" smtClean="0">
                  <a:solidFill>
                    <a:schemeClr val="bg1"/>
                  </a:solidFill>
                </a:rPr>
                <a:t>Solo 800 mil empleados pagaran el impuesto</a:t>
              </a:r>
              <a:endParaRPr lang="es-AR" sz="36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-27384" y="537524"/>
            <a:ext cx="9171384" cy="2880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4" name="13 Grupo"/>
          <p:cNvGrpSpPr/>
          <p:nvPr/>
        </p:nvGrpSpPr>
        <p:grpSpPr>
          <a:xfrm>
            <a:off x="-41845" y="-60992"/>
            <a:ext cx="9185845" cy="646331"/>
            <a:chOff x="-41845" y="-60992"/>
            <a:chExt cx="9185845" cy="646331"/>
          </a:xfrm>
        </p:grpSpPr>
        <p:sp>
          <p:nvSpPr>
            <p:cNvPr id="20" name="19 Rectángulo"/>
            <p:cNvSpPr/>
            <p:nvPr/>
          </p:nvSpPr>
          <p:spPr>
            <a:xfrm>
              <a:off x="-27384" y="0"/>
              <a:ext cx="9171384" cy="54145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-41845" y="-60992"/>
              <a:ext cx="245131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3600" dirty="0" smtClean="0">
                  <a:solidFill>
                    <a:schemeClr val="bg1"/>
                  </a:solidFill>
                </a:rPr>
                <a:t>GANANCIAS</a:t>
              </a:r>
              <a:endParaRPr lang="es-AR" sz="2800" dirty="0">
                <a:solidFill>
                  <a:schemeClr val="bg1"/>
                </a:solidFill>
              </a:endParaRPr>
            </a:p>
          </p:txBody>
        </p:sp>
        <p:sp>
          <p:nvSpPr>
            <p:cNvPr id="26" name="25 Rectángulo"/>
            <p:cNvSpPr/>
            <p:nvPr/>
          </p:nvSpPr>
          <p:spPr>
            <a:xfrm>
              <a:off x="3282456" y="1"/>
              <a:ext cx="2564536" cy="53752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7" name="26 Rectángulo"/>
            <p:cNvSpPr/>
            <p:nvPr/>
          </p:nvSpPr>
          <p:spPr>
            <a:xfrm>
              <a:off x="3511460" y="-13295"/>
              <a:ext cx="190558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2800" dirty="0">
                  <a:solidFill>
                    <a:schemeClr val="bg1">
                      <a:lumMod val="95000"/>
                    </a:schemeClr>
                  </a:solidFill>
                </a:rPr>
                <a:t>PROPUESTA</a:t>
              </a:r>
            </a:p>
          </p:txBody>
        </p:sp>
        <p:sp>
          <p:nvSpPr>
            <p:cNvPr id="32" name="31 Triángulo isósceles"/>
            <p:cNvSpPr/>
            <p:nvPr/>
          </p:nvSpPr>
          <p:spPr>
            <a:xfrm rot="5400000">
              <a:off x="3120426" y="150493"/>
              <a:ext cx="547048" cy="234870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grpSp>
        <p:nvGrpSpPr>
          <p:cNvPr id="25" name="11 Grupo"/>
          <p:cNvGrpSpPr/>
          <p:nvPr/>
        </p:nvGrpSpPr>
        <p:grpSpPr>
          <a:xfrm>
            <a:off x="-36512" y="3424853"/>
            <a:ext cx="9144000" cy="1147159"/>
            <a:chOff x="0" y="5161756"/>
            <a:chExt cx="9144000" cy="1147159"/>
          </a:xfrm>
        </p:grpSpPr>
        <p:sp>
          <p:nvSpPr>
            <p:cNvPr id="33" name="8 Rectángulo"/>
            <p:cNvSpPr/>
            <p:nvPr/>
          </p:nvSpPr>
          <p:spPr>
            <a:xfrm>
              <a:off x="0" y="5162359"/>
              <a:ext cx="9144000" cy="1146556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1003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AR"/>
            </a:p>
          </p:txBody>
        </p:sp>
        <p:sp>
          <p:nvSpPr>
            <p:cNvPr id="34" name="21 Rectángulo"/>
            <p:cNvSpPr/>
            <p:nvPr/>
          </p:nvSpPr>
          <p:spPr>
            <a:xfrm>
              <a:off x="0" y="5161756"/>
              <a:ext cx="9108503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" sz="3200" b="1" dirty="0" smtClean="0">
                  <a:solidFill>
                    <a:schemeClr val="bg1"/>
                  </a:solidFill>
                </a:rPr>
                <a:t>Solo los 100 mil jubilados de privilegio pagaran el impuesto</a:t>
              </a:r>
              <a:endParaRPr lang="es-AR" sz="36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5" name="1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6" y="5291264"/>
            <a:ext cx="9144000" cy="42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75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8 Grupo"/>
          <p:cNvGrpSpPr/>
          <p:nvPr/>
        </p:nvGrpSpPr>
        <p:grpSpPr>
          <a:xfrm>
            <a:off x="-9721" y="1507690"/>
            <a:ext cx="9144000" cy="1853866"/>
            <a:chOff x="0" y="1507690"/>
            <a:chExt cx="9144000" cy="1853866"/>
          </a:xfrm>
        </p:grpSpPr>
        <p:sp>
          <p:nvSpPr>
            <p:cNvPr id="32" name="31 Rectángulo"/>
            <p:cNvSpPr/>
            <p:nvPr/>
          </p:nvSpPr>
          <p:spPr>
            <a:xfrm>
              <a:off x="0" y="1507690"/>
              <a:ext cx="9144000" cy="1853866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grpSp>
          <p:nvGrpSpPr>
            <p:cNvPr id="21" name="20 Grupo"/>
            <p:cNvGrpSpPr/>
            <p:nvPr/>
          </p:nvGrpSpPr>
          <p:grpSpPr>
            <a:xfrm>
              <a:off x="467544" y="1859041"/>
              <a:ext cx="1152128" cy="1068625"/>
              <a:chOff x="601832" y="1961087"/>
              <a:chExt cx="1152128" cy="1068625"/>
            </a:xfrm>
          </p:grpSpPr>
          <p:pic>
            <p:nvPicPr>
              <p:cNvPr id="3" name="2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rightnessContrast bright="-20000" contrast="-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7253" y="1961087"/>
                <a:ext cx="684812" cy="684812"/>
              </a:xfrm>
              <a:prstGeom prst="rect">
                <a:avLst/>
              </a:prstGeom>
            </p:spPr>
          </p:pic>
          <p:sp>
            <p:nvSpPr>
              <p:cNvPr id="17" name="16 CuadroTexto"/>
              <p:cNvSpPr txBox="1"/>
              <p:nvPr/>
            </p:nvSpPr>
            <p:spPr>
              <a:xfrm>
                <a:off x="601832" y="2691158"/>
                <a:ext cx="115212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b="1" dirty="0" smtClean="0"/>
                  <a:t>SOLTERO</a:t>
                </a:r>
                <a:endParaRPr lang="es-AR" b="1" dirty="0"/>
              </a:p>
            </p:txBody>
          </p:sp>
        </p:grpSp>
        <p:grpSp>
          <p:nvGrpSpPr>
            <p:cNvPr id="20" name="19 Grupo"/>
            <p:cNvGrpSpPr/>
            <p:nvPr/>
          </p:nvGrpSpPr>
          <p:grpSpPr>
            <a:xfrm>
              <a:off x="2499905" y="1859041"/>
              <a:ext cx="1152128" cy="1358499"/>
              <a:chOff x="2825523" y="1920399"/>
              <a:chExt cx="1152128" cy="1358499"/>
            </a:xfrm>
          </p:grpSpPr>
          <p:pic>
            <p:nvPicPr>
              <p:cNvPr id="23" name="22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rightnessContrast bright="40000"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9539" y="1920399"/>
                <a:ext cx="684812" cy="684812"/>
              </a:xfrm>
              <a:prstGeom prst="rect">
                <a:avLst/>
              </a:prstGeom>
            </p:spPr>
          </p:pic>
          <p:sp>
            <p:nvSpPr>
              <p:cNvPr id="29" name="28 CuadroTexto"/>
              <p:cNvSpPr txBox="1"/>
              <p:nvPr/>
            </p:nvSpPr>
            <p:spPr>
              <a:xfrm>
                <a:off x="2825523" y="2694123"/>
                <a:ext cx="115212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b="1" dirty="0" smtClean="0"/>
                  <a:t>CASADO CON HIJOS</a:t>
                </a:r>
                <a:endParaRPr lang="es-AR" b="1" dirty="0"/>
              </a:p>
            </p:txBody>
          </p:sp>
        </p:grpSp>
      </p:grpSp>
      <p:sp>
        <p:nvSpPr>
          <p:cNvPr id="27" name="26 Rectángulo"/>
          <p:cNvSpPr/>
          <p:nvPr/>
        </p:nvSpPr>
        <p:spPr>
          <a:xfrm>
            <a:off x="-35429" y="3543471"/>
            <a:ext cx="416566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600" b="1" dirty="0" smtClean="0">
                <a:solidFill>
                  <a:schemeClr val="tx2">
                    <a:lumMod val="50000"/>
                  </a:schemeClr>
                </a:solidFill>
              </a:rPr>
              <a:t>Incremento</a:t>
            </a:r>
            <a:r>
              <a:rPr lang="es-AR" sz="2800" b="1" dirty="0" smtClean="0">
                <a:solidFill>
                  <a:schemeClr val="tx2">
                    <a:lumMod val="50000"/>
                  </a:schemeClr>
                </a:solidFill>
              </a:rPr>
              <a:t> de las deducciones para solteros y casados con hijos</a:t>
            </a:r>
            <a:endParaRPr lang="es-AR" sz="1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" name="50 Triángulo isósceles"/>
          <p:cNvSpPr/>
          <p:nvPr/>
        </p:nvSpPr>
        <p:spPr>
          <a:xfrm rot="10800000">
            <a:off x="695891" y="3361555"/>
            <a:ext cx="608257" cy="304129"/>
          </a:xfrm>
          <a:prstGeom prst="triangle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2" name="51 Triángulo isósceles"/>
          <p:cNvSpPr/>
          <p:nvPr/>
        </p:nvSpPr>
        <p:spPr>
          <a:xfrm rot="10800000">
            <a:off x="2768946" y="3361890"/>
            <a:ext cx="608257" cy="304129"/>
          </a:xfrm>
          <a:prstGeom prst="triangle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8" name="37 Rectángulo"/>
          <p:cNvSpPr/>
          <p:nvPr/>
        </p:nvSpPr>
        <p:spPr>
          <a:xfrm>
            <a:off x="-20968" y="0"/>
            <a:ext cx="9171384" cy="5414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38 Rectángulo"/>
          <p:cNvSpPr/>
          <p:nvPr/>
        </p:nvSpPr>
        <p:spPr>
          <a:xfrm>
            <a:off x="-35429" y="-60992"/>
            <a:ext cx="2451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600" dirty="0" smtClean="0">
                <a:solidFill>
                  <a:schemeClr val="bg1"/>
                </a:solidFill>
              </a:rPr>
              <a:t>GANANCIAS</a:t>
            </a:r>
            <a:endParaRPr lang="es-AR" sz="2800" dirty="0">
              <a:solidFill>
                <a:schemeClr val="bg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3288872" y="1"/>
            <a:ext cx="2564536" cy="537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5" name="54 Rectángulo"/>
          <p:cNvSpPr/>
          <p:nvPr/>
        </p:nvSpPr>
        <p:spPr>
          <a:xfrm>
            <a:off x="3517876" y="-13295"/>
            <a:ext cx="1905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solidFill>
                  <a:schemeClr val="bg1">
                    <a:lumMod val="95000"/>
                  </a:schemeClr>
                </a:solidFill>
              </a:rPr>
              <a:t>PROPUESTA</a:t>
            </a:r>
          </a:p>
        </p:txBody>
      </p:sp>
      <p:sp>
        <p:nvSpPr>
          <p:cNvPr id="56" name="55 Triángulo isósceles"/>
          <p:cNvSpPr/>
          <p:nvPr/>
        </p:nvSpPr>
        <p:spPr>
          <a:xfrm rot="5400000">
            <a:off x="3138417" y="138918"/>
            <a:ext cx="547048" cy="23487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4" name="26 Rectángulo"/>
          <p:cNvSpPr/>
          <p:nvPr/>
        </p:nvSpPr>
        <p:spPr>
          <a:xfrm>
            <a:off x="4435540" y="1758257"/>
            <a:ext cx="43799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800" b="1" dirty="0" smtClean="0">
                <a:solidFill>
                  <a:schemeClr val="tx2">
                    <a:lumMod val="50000"/>
                  </a:schemeClr>
                </a:solidFill>
              </a:rPr>
              <a:t>con incremento adicional para zona desfavorable del SUR</a:t>
            </a:r>
            <a:endParaRPr lang="es-AR" sz="1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5" name="26 Rectángulo"/>
          <p:cNvSpPr/>
          <p:nvPr/>
        </p:nvSpPr>
        <p:spPr>
          <a:xfrm>
            <a:off x="4435540" y="3894961"/>
            <a:ext cx="41656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b="1" dirty="0" smtClean="0">
                <a:solidFill>
                  <a:schemeClr val="tx2">
                    <a:lumMod val="50000"/>
                  </a:schemeClr>
                </a:solidFill>
              </a:rPr>
              <a:t>Deducción adicional para hijo discapacitado</a:t>
            </a:r>
            <a:endParaRPr lang="es-AR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6" name="25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6" y="5291264"/>
            <a:ext cx="9144000" cy="429877"/>
          </a:xfrm>
          <a:prstGeom prst="rect">
            <a:avLst/>
          </a:prstGeom>
        </p:spPr>
      </p:pic>
      <p:grpSp>
        <p:nvGrpSpPr>
          <p:cNvPr id="28" name="7 Grupo"/>
          <p:cNvGrpSpPr/>
          <p:nvPr/>
        </p:nvGrpSpPr>
        <p:grpSpPr>
          <a:xfrm>
            <a:off x="-27384" y="769268"/>
            <a:ext cx="9171384" cy="893944"/>
            <a:chOff x="-32274" y="750008"/>
            <a:chExt cx="9176274" cy="75768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30" name="29 Rectángulo"/>
            <p:cNvSpPr/>
            <p:nvPr/>
          </p:nvSpPr>
          <p:spPr>
            <a:xfrm>
              <a:off x="-32274" y="750008"/>
              <a:ext cx="9176274" cy="757682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31" name="30 Rectángulo"/>
            <p:cNvSpPr/>
            <p:nvPr/>
          </p:nvSpPr>
          <p:spPr>
            <a:xfrm>
              <a:off x="3059832" y="750008"/>
              <a:ext cx="3267048" cy="59998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s-AR" sz="4000" b="1" dirty="0">
                  <a:solidFill>
                    <a:schemeClr val="tx2"/>
                  </a:solidFill>
                </a:rPr>
                <a:t>DEDUCCIONES</a:t>
              </a:r>
              <a:endParaRPr lang="es-AR" sz="4000" i="1" dirty="0">
                <a:solidFill>
                  <a:schemeClr val="tx2"/>
                </a:solidFill>
              </a:endParaRPr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0" y="1174094"/>
              <a:ext cx="9144000" cy="31303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AR" sz="1800" dirty="0">
                  <a:solidFill>
                    <a:schemeClr val="tx2"/>
                  </a:solidFill>
                </a:rPr>
                <a:t>PARA LAS </a:t>
              </a:r>
              <a:r>
                <a:rPr lang="es-AR" sz="1800" dirty="0" smtClean="0">
                  <a:solidFill>
                    <a:schemeClr val="tx2"/>
                  </a:solidFill>
                </a:rPr>
                <a:t>PERSONAS QUE PAGARÍAN EL IMPUESTO</a:t>
              </a:r>
              <a:endParaRPr lang="es-AR" sz="1800" dirty="0">
                <a:solidFill>
                  <a:schemeClr val="tx2"/>
                </a:solidFill>
              </a:endParaRPr>
            </a:p>
          </p:txBody>
        </p:sp>
      </p:grpSp>
      <p:sp>
        <p:nvSpPr>
          <p:cNvPr id="36" name="35 CuadroTexto"/>
          <p:cNvSpPr txBox="1"/>
          <p:nvPr/>
        </p:nvSpPr>
        <p:spPr>
          <a:xfrm>
            <a:off x="-27384" y="537524"/>
            <a:ext cx="9171384" cy="2880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5786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51" grpId="0" animBg="1"/>
      <p:bldP spid="52" grpId="0" animBg="1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8 Grupo"/>
          <p:cNvGrpSpPr/>
          <p:nvPr/>
        </p:nvGrpSpPr>
        <p:grpSpPr>
          <a:xfrm>
            <a:off x="-16137" y="1503700"/>
            <a:ext cx="9144000" cy="1853866"/>
            <a:chOff x="0" y="1507690"/>
            <a:chExt cx="9144000" cy="1853866"/>
          </a:xfrm>
        </p:grpSpPr>
        <p:sp>
          <p:nvSpPr>
            <p:cNvPr id="32" name="31 Rectángulo"/>
            <p:cNvSpPr/>
            <p:nvPr/>
          </p:nvSpPr>
          <p:spPr>
            <a:xfrm>
              <a:off x="0" y="1507690"/>
              <a:ext cx="9144000" cy="1853866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grpSp>
          <p:nvGrpSpPr>
            <p:cNvPr id="10" name="18 Grupo"/>
            <p:cNvGrpSpPr/>
            <p:nvPr/>
          </p:nvGrpSpPr>
          <p:grpSpPr>
            <a:xfrm>
              <a:off x="444733" y="1787033"/>
              <a:ext cx="2448272" cy="1370176"/>
              <a:chOff x="1112261" y="1847800"/>
              <a:chExt cx="2448272" cy="1370176"/>
            </a:xfrm>
          </p:grpSpPr>
          <p:pic>
            <p:nvPicPr>
              <p:cNvPr id="5" name="4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rightnessContrast brigh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56901" y="1847800"/>
                <a:ext cx="757411" cy="757411"/>
              </a:xfrm>
              <a:prstGeom prst="rect">
                <a:avLst/>
              </a:prstGeom>
            </p:spPr>
          </p:pic>
          <p:sp>
            <p:nvSpPr>
              <p:cNvPr id="30" name="29 CuadroTexto"/>
              <p:cNvSpPr txBox="1"/>
              <p:nvPr/>
            </p:nvSpPr>
            <p:spPr>
              <a:xfrm>
                <a:off x="1112261" y="2633201"/>
                <a:ext cx="24482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b="1" dirty="0" smtClean="0"/>
                  <a:t> ALQUILER O </a:t>
                </a:r>
              </a:p>
              <a:p>
                <a:pPr algn="ctr"/>
                <a:r>
                  <a:rPr lang="es-AR" b="1" dirty="0" smtClean="0"/>
                  <a:t>CRÉDITO HIPOTECARIO</a:t>
                </a:r>
                <a:endParaRPr lang="es-AR" b="1" dirty="0"/>
              </a:p>
            </p:txBody>
          </p:sp>
        </p:grpSp>
      </p:grpSp>
      <p:grpSp>
        <p:nvGrpSpPr>
          <p:cNvPr id="12" name="7 Grupo"/>
          <p:cNvGrpSpPr/>
          <p:nvPr/>
        </p:nvGrpSpPr>
        <p:grpSpPr>
          <a:xfrm>
            <a:off x="-27384" y="769268"/>
            <a:ext cx="9171384" cy="893944"/>
            <a:chOff x="-32274" y="750008"/>
            <a:chExt cx="9176274" cy="75768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41" name="40 Rectángulo"/>
            <p:cNvSpPr/>
            <p:nvPr/>
          </p:nvSpPr>
          <p:spPr>
            <a:xfrm>
              <a:off x="-32274" y="750008"/>
              <a:ext cx="9176274" cy="757682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3059832" y="750008"/>
              <a:ext cx="3267048" cy="59998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s-AR" sz="4000" b="1" dirty="0">
                  <a:solidFill>
                    <a:schemeClr val="tx2"/>
                  </a:solidFill>
                </a:rPr>
                <a:t>DEDUCCIONES</a:t>
              </a:r>
              <a:endParaRPr lang="es-AR" sz="4000" i="1" dirty="0">
                <a:solidFill>
                  <a:schemeClr val="tx2"/>
                </a:solidFill>
              </a:endParaRPr>
            </a:p>
          </p:txBody>
        </p:sp>
        <p:sp>
          <p:nvSpPr>
            <p:cNvPr id="4" name="3 Rectángulo"/>
            <p:cNvSpPr/>
            <p:nvPr/>
          </p:nvSpPr>
          <p:spPr>
            <a:xfrm>
              <a:off x="0" y="1174094"/>
              <a:ext cx="9144000" cy="31303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AR" sz="1800" dirty="0">
                  <a:solidFill>
                    <a:schemeClr val="tx2"/>
                  </a:solidFill>
                </a:rPr>
                <a:t>PARA LAS </a:t>
              </a:r>
              <a:r>
                <a:rPr lang="es-AR" sz="1800" dirty="0" smtClean="0">
                  <a:solidFill>
                    <a:schemeClr val="tx2"/>
                  </a:solidFill>
                </a:rPr>
                <a:t>PERSONAS QUE PAGARÍAN EL IMPUESTO</a:t>
              </a:r>
              <a:endParaRPr lang="es-AR" sz="1800" dirty="0">
                <a:solidFill>
                  <a:schemeClr val="tx2"/>
                </a:solidFill>
              </a:endParaRPr>
            </a:p>
          </p:txBody>
        </p:sp>
      </p:grpSp>
      <p:sp>
        <p:nvSpPr>
          <p:cNvPr id="46" name="45 Rectángulo"/>
          <p:cNvSpPr/>
          <p:nvPr/>
        </p:nvSpPr>
        <p:spPr>
          <a:xfrm>
            <a:off x="282300" y="3577580"/>
            <a:ext cx="356962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600" b="1" dirty="0" smtClean="0">
                <a:solidFill>
                  <a:schemeClr val="tx2">
                    <a:lumMod val="50000"/>
                  </a:schemeClr>
                </a:solidFill>
              </a:rPr>
              <a:t>NUEVA</a:t>
            </a:r>
          </a:p>
          <a:p>
            <a:pPr algn="ctr"/>
            <a:r>
              <a:rPr lang="es-AR" sz="2800" b="1" dirty="0" smtClean="0">
                <a:solidFill>
                  <a:schemeClr val="tx2">
                    <a:lumMod val="50000"/>
                  </a:schemeClr>
                </a:solidFill>
              </a:rPr>
              <a:t>Deducción adicional</a:t>
            </a:r>
          </a:p>
          <a:p>
            <a:pPr algn="ctr"/>
            <a:r>
              <a:rPr lang="es-AR" sz="2800" b="1" dirty="0" smtClean="0">
                <a:solidFill>
                  <a:schemeClr val="tx2">
                    <a:lumMod val="50000"/>
                  </a:schemeClr>
                </a:solidFill>
              </a:rPr>
              <a:t>para inquilinos</a:t>
            </a:r>
            <a:endParaRPr lang="es-AR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4000496" y="1785930"/>
            <a:ext cx="417563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600" b="1" dirty="0" smtClean="0">
                <a:solidFill>
                  <a:schemeClr val="tx2">
                    <a:lumMod val="50000"/>
                  </a:schemeClr>
                </a:solidFill>
              </a:rPr>
              <a:t>Incremento</a:t>
            </a:r>
          </a:p>
          <a:p>
            <a:pPr algn="ctr"/>
            <a:r>
              <a:rPr lang="es-AR" sz="2800" b="1" dirty="0" smtClean="0">
                <a:solidFill>
                  <a:schemeClr val="tx2">
                    <a:lumMod val="50000"/>
                  </a:schemeClr>
                </a:solidFill>
              </a:rPr>
              <a:t>Deducción de intereses de </a:t>
            </a:r>
          </a:p>
          <a:p>
            <a:pPr algn="ctr"/>
            <a:r>
              <a:rPr lang="es-AR" sz="2800" b="1" dirty="0" smtClean="0">
                <a:solidFill>
                  <a:schemeClr val="tx2">
                    <a:lumMod val="50000"/>
                  </a:schemeClr>
                </a:solidFill>
              </a:rPr>
              <a:t>Créditos hipotecarios</a:t>
            </a:r>
          </a:p>
        </p:txBody>
      </p:sp>
      <p:sp>
        <p:nvSpPr>
          <p:cNvPr id="51" name="50 Triángulo isósceles"/>
          <p:cNvSpPr/>
          <p:nvPr/>
        </p:nvSpPr>
        <p:spPr>
          <a:xfrm rot="10800000">
            <a:off x="689475" y="3361555"/>
            <a:ext cx="608257" cy="304129"/>
          </a:xfrm>
          <a:prstGeom prst="triangle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2" name="51 Triángulo isósceles"/>
          <p:cNvSpPr/>
          <p:nvPr/>
        </p:nvSpPr>
        <p:spPr>
          <a:xfrm rot="10800000">
            <a:off x="2762530" y="3361890"/>
            <a:ext cx="608257" cy="304129"/>
          </a:xfrm>
          <a:prstGeom prst="triangle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7" name="36 CuadroTexto"/>
          <p:cNvSpPr txBox="1"/>
          <p:nvPr/>
        </p:nvSpPr>
        <p:spPr>
          <a:xfrm>
            <a:off x="-27384" y="537524"/>
            <a:ext cx="9171384" cy="2880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-27384" y="0"/>
            <a:ext cx="9171384" cy="5414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38 Rectángulo"/>
          <p:cNvSpPr/>
          <p:nvPr/>
        </p:nvSpPr>
        <p:spPr>
          <a:xfrm>
            <a:off x="-41845" y="-60992"/>
            <a:ext cx="2451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600" dirty="0" smtClean="0">
                <a:solidFill>
                  <a:schemeClr val="bg1"/>
                </a:solidFill>
              </a:rPr>
              <a:t>GANANCIAS</a:t>
            </a:r>
            <a:endParaRPr lang="es-AR" sz="2800" dirty="0">
              <a:solidFill>
                <a:schemeClr val="bg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3282456" y="1"/>
            <a:ext cx="2564536" cy="537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5" name="54 Rectángulo"/>
          <p:cNvSpPr/>
          <p:nvPr/>
        </p:nvSpPr>
        <p:spPr>
          <a:xfrm>
            <a:off x="3511460" y="-13295"/>
            <a:ext cx="1905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solidFill>
                  <a:schemeClr val="bg1">
                    <a:lumMod val="95000"/>
                  </a:schemeClr>
                </a:solidFill>
              </a:rPr>
              <a:t>PROPUESTA</a:t>
            </a:r>
          </a:p>
        </p:txBody>
      </p:sp>
      <p:sp>
        <p:nvSpPr>
          <p:cNvPr id="56" name="55 Triángulo isósceles"/>
          <p:cNvSpPr/>
          <p:nvPr/>
        </p:nvSpPr>
        <p:spPr>
          <a:xfrm rot="5400000">
            <a:off x="3132001" y="138918"/>
            <a:ext cx="547048" cy="23487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5" name="34 Rectángulo"/>
          <p:cNvSpPr/>
          <p:nvPr/>
        </p:nvSpPr>
        <p:spPr>
          <a:xfrm>
            <a:off x="4000496" y="3704753"/>
            <a:ext cx="41756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800" b="1" i="1" dirty="0" smtClean="0">
                <a:solidFill>
                  <a:schemeClr val="tx2">
                    <a:lumMod val="50000"/>
                  </a:schemeClr>
                </a:solidFill>
              </a:rPr>
              <a:t>Mayor recaudación por regularización de los alquileres</a:t>
            </a:r>
          </a:p>
        </p:txBody>
      </p:sp>
      <p:pic>
        <p:nvPicPr>
          <p:cNvPr id="22" name="21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6" y="5291264"/>
            <a:ext cx="9144000" cy="42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786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51" grpId="0" animBg="1"/>
      <p:bldP spid="52" grpId="0" animBg="1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8 Grupo"/>
          <p:cNvGrpSpPr/>
          <p:nvPr/>
        </p:nvGrpSpPr>
        <p:grpSpPr>
          <a:xfrm>
            <a:off x="-16137" y="1507690"/>
            <a:ext cx="9144000" cy="1853866"/>
            <a:chOff x="0" y="1507690"/>
            <a:chExt cx="9144000" cy="1853866"/>
          </a:xfrm>
        </p:grpSpPr>
        <p:sp>
          <p:nvSpPr>
            <p:cNvPr id="32" name="31 Rectángulo"/>
            <p:cNvSpPr/>
            <p:nvPr/>
          </p:nvSpPr>
          <p:spPr>
            <a:xfrm>
              <a:off x="0" y="1507690"/>
              <a:ext cx="9144000" cy="1853866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grpSp>
          <p:nvGrpSpPr>
            <p:cNvPr id="11" name="17 Grupo"/>
            <p:cNvGrpSpPr/>
            <p:nvPr/>
          </p:nvGrpSpPr>
          <p:grpSpPr>
            <a:xfrm>
              <a:off x="3284793" y="1815511"/>
              <a:ext cx="2455472" cy="1397025"/>
              <a:chOff x="3381506" y="1666600"/>
              <a:chExt cx="2455472" cy="1397025"/>
            </a:xfrm>
          </p:grpSpPr>
          <p:pic>
            <p:nvPicPr>
              <p:cNvPr id="2" name="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rightnessContrast brigh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0794" y="1666600"/>
                <a:ext cx="852991" cy="852991"/>
              </a:xfrm>
              <a:prstGeom prst="rect">
                <a:avLst/>
              </a:prstGeom>
            </p:spPr>
          </p:pic>
          <p:sp>
            <p:nvSpPr>
              <p:cNvPr id="31" name="30 CuadroTexto"/>
              <p:cNvSpPr txBox="1"/>
              <p:nvPr/>
            </p:nvSpPr>
            <p:spPr>
              <a:xfrm>
                <a:off x="3381506" y="2478850"/>
                <a:ext cx="24554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b="1" dirty="0" smtClean="0"/>
                  <a:t>SI TIENE EMPLEADO DE CASAS PARTICULARES</a:t>
                </a:r>
                <a:endParaRPr lang="es-AR" b="1" dirty="0"/>
              </a:p>
            </p:txBody>
          </p:sp>
        </p:grpSp>
      </p:grpSp>
      <p:sp>
        <p:nvSpPr>
          <p:cNvPr id="47" name="46 Rectángulo"/>
          <p:cNvSpPr/>
          <p:nvPr/>
        </p:nvSpPr>
        <p:spPr>
          <a:xfrm>
            <a:off x="611560" y="3796506"/>
            <a:ext cx="78225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600" b="1" dirty="0" smtClean="0">
                <a:solidFill>
                  <a:schemeClr val="tx2">
                    <a:lumMod val="50000"/>
                  </a:schemeClr>
                </a:solidFill>
              </a:rPr>
              <a:t>Incremento</a:t>
            </a:r>
          </a:p>
          <a:p>
            <a:pPr algn="ctr"/>
            <a:r>
              <a:rPr lang="es-AR" sz="2800" b="1" dirty="0" smtClean="0">
                <a:solidFill>
                  <a:schemeClr val="tx2">
                    <a:lumMod val="50000"/>
                  </a:schemeClr>
                </a:solidFill>
              </a:rPr>
              <a:t>para fomentar regularización de empleados</a:t>
            </a:r>
          </a:p>
        </p:txBody>
      </p:sp>
      <p:sp>
        <p:nvSpPr>
          <p:cNvPr id="51" name="50 Triángulo isósceles"/>
          <p:cNvSpPr/>
          <p:nvPr/>
        </p:nvSpPr>
        <p:spPr>
          <a:xfrm rot="10800000">
            <a:off x="3137747" y="3361555"/>
            <a:ext cx="608257" cy="304129"/>
          </a:xfrm>
          <a:prstGeom prst="triangle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2" name="51 Triángulo isósceles"/>
          <p:cNvSpPr/>
          <p:nvPr/>
        </p:nvSpPr>
        <p:spPr>
          <a:xfrm rot="10800000">
            <a:off x="5210802" y="3361890"/>
            <a:ext cx="608257" cy="304129"/>
          </a:xfrm>
          <a:prstGeom prst="triangle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8" name="37 Rectángulo"/>
          <p:cNvSpPr/>
          <p:nvPr/>
        </p:nvSpPr>
        <p:spPr>
          <a:xfrm>
            <a:off x="-27384" y="0"/>
            <a:ext cx="9171384" cy="5414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38 Rectángulo"/>
          <p:cNvSpPr/>
          <p:nvPr/>
        </p:nvSpPr>
        <p:spPr>
          <a:xfrm>
            <a:off x="-41845" y="-60992"/>
            <a:ext cx="2451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600" dirty="0" smtClean="0">
                <a:solidFill>
                  <a:schemeClr val="bg1"/>
                </a:solidFill>
              </a:rPr>
              <a:t>GANANCIAS</a:t>
            </a:r>
            <a:endParaRPr lang="es-AR" sz="2800" dirty="0">
              <a:solidFill>
                <a:schemeClr val="bg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3282456" y="1"/>
            <a:ext cx="2564536" cy="537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5" name="54 Rectángulo"/>
          <p:cNvSpPr/>
          <p:nvPr/>
        </p:nvSpPr>
        <p:spPr>
          <a:xfrm>
            <a:off x="3511460" y="-13295"/>
            <a:ext cx="1905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solidFill>
                  <a:schemeClr val="bg1">
                    <a:lumMod val="95000"/>
                  </a:schemeClr>
                </a:solidFill>
              </a:rPr>
              <a:t>PROPUESTA</a:t>
            </a:r>
          </a:p>
        </p:txBody>
      </p:sp>
      <p:sp>
        <p:nvSpPr>
          <p:cNvPr id="56" name="55 Triángulo isósceles"/>
          <p:cNvSpPr/>
          <p:nvPr/>
        </p:nvSpPr>
        <p:spPr>
          <a:xfrm rot="5400000">
            <a:off x="3132001" y="138918"/>
            <a:ext cx="547048" cy="23487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20" name="7 Grupo"/>
          <p:cNvGrpSpPr/>
          <p:nvPr/>
        </p:nvGrpSpPr>
        <p:grpSpPr>
          <a:xfrm>
            <a:off x="-27384" y="769268"/>
            <a:ext cx="9171384" cy="893944"/>
            <a:chOff x="-32274" y="750008"/>
            <a:chExt cx="9176274" cy="75768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21" name="20 Rectángulo"/>
            <p:cNvSpPr/>
            <p:nvPr/>
          </p:nvSpPr>
          <p:spPr>
            <a:xfrm>
              <a:off x="-32274" y="750008"/>
              <a:ext cx="9176274" cy="757682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3059832" y="750008"/>
              <a:ext cx="3267048" cy="59998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s-AR" sz="4000" b="1" dirty="0">
                  <a:solidFill>
                    <a:schemeClr val="tx2"/>
                  </a:solidFill>
                </a:rPr>
                <a:t>DEDUCCIONES</a:t>
              </a:r>
              <a:endParaRPr lang="es-AR" sz="4000" i="1" dirty="0">
                <a:solidFill>
                  <a:schemeClr val="tx2"/>
                </a:solidFill>
              </a:endParaRPr>
            </a:p>
          </p:txBody>
        </p:sp>
        <p:sp>
          <p:nvSpPr>
            <p:cNvPr id="23" name="22 Rectángulo"/>
            <p:cNvSpPr/>
            <p:nvPr/>
          </p:nvSpPr>
          <p:spPr>
            <a:xfrm>
              <a:off x="0" y="1174094"/>
              <a:ext cx="9144000" cy="31303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AR" sz="1800" dirty="0">
                  <a:solidFill>
                    <a:schemeClr val="tx2"/>
                  </a:solidFill>
                </a:rPr>
                <a:t>PARA LAS </a:t>
              </a:r>
              <a:r>
                <a:rPr lang="es-AR" sz="1800" dirty="0" smtClean="0">
                  <a:solidFill>
                    <a:schemeClr val="tx2"/>
                  </a:solidFill>
                </a:rPr>
                <a:t>PERSONAS QUE PAGARÍAN EL IMPUESTO</a:t>
              </a:r>
              <a:endParaRPr lang="es-AR" sz="1800" dirty="0">
                <a:solidFill>
                  <a:schemeClr val="tx2"/>
                </a:solidFill>
              </a:endParaRPr>
            </a:p>
          </p:txBody>
        </p:sp>
      </p:grpSp>
      <p:sp>
        <p:nvSpPr>
          <p:cNvPr id="24" name="23 CuadroTexto"/>
          <p:cNvSpPr txBox="1"/>
          <p:nvPr/>
        </p:nvSpPr>
        <p:spPr>
          <a:xfrm>
            <a:off x="-27384" y="537524"/>
            <a:ext cx="9171384" cy="2880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6" y="5291264"/>
            <a:ext cx="9144000" cy="42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786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1" grpId="0" animBg="1"/>
      <p:bldP spid="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Rectángulo"/>
          <p:cNvSpPr/>
          <p:nvPr/>
        </p:nvSpPr>
        <p:spPr>
          <a:xfrm>
            <a:off x="-16137" y="1507690"/>
            <a:ext cx="9144000" cy="1853866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2" name="7 Grupo"/>
          <p:cNvGrpSpPr/>
          <p:nvPr/>
        </p:nvGrpSpPr>
        <p:grpSpPr>
          <a:xfrm>
            <a:off x="-32274" y="709454"/>
            <a:ext cx="9176274" cy="833972"/>
            <a:chOff x="-32274" y="709454"/>
            <a:chExt cx="9176274" cy="83397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41" name="40 Rectángulo"/>
            <p:cNvSpPr/>
            <p:nvPr/>
          </p:nvSpPr>
          <p:spPr>
            <a:xfrm>
              <a:off x="-32274" y="823877"/>
              <a:ext cx="9176274" cy="683813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3059832" y="709454"/>
              <a:ext cx="3267048" cy="70788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s-AR" sz="4000" b="1" dirty="0">
                  <a:solidFill>
                    <a:schemeClr val="tx2"/>
                  </a:solidFill>
                </a:rPr>
                <a:t>DEDUCCIONES</a:t>
              </a:r>
              <a:endParaRPr lang="es-AR" sz="4000" i="1" dirty="0">
                <a:solidFill>
                  <a:schemeClr val="tx2"/>
                </a:solidFill>
              </a:endParaRPr>
            </a:p>
          </p:txBody>
        </p:sp>
        <p:sp>
          <p:nvSpPr>
            <p:cNvPr id="4" name="3 Rectángulo"/>
            <p:cNvSpPr/>
            <p:nvPr/>
          </p:nvSpPr>
          <p:spPr>
            <a:xfrm>
              <a:off x="0" y="1174094"/>
              <a:ext cx="91440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AR" sz="1800" dirty="0">
                  <a:solidFill>
                    <a:schemeClr val="tx2"/>
                  </a:solidFill>
                </a:rPr>
                <a:t>PARA LAS </a:t>
              </a:r>
              <a:r>
                <a:rPr lang="es-AR" sz="1800" dirty="0" smtClean="0">
                  <a:solidFill>
                    <a:schemeClr val="tx2"/>
                  </a:solidFill>
                </a:rPr>
                <a:t>965 MIL PERSONAS QUE PAGARÍAN EL IMPUESTO</a:t>
              </a:r>
              <a:endParaRPr lang="es-AR" sz="1800" dirty="0">
                <a:solidFill>
                  <a:schemeClr val="tx2"/>
                </a:solidFill>
              </a:endParaRPr>
            </a:p>
          </p:txBody>
        </p:sp>
      </p:grpSp>
      <p:sp>
        <p:nvSpPr>
          <p:cNvPr id="27" name="26 Rectángulo"/>
          <p:cNvSpPr/>
          <p:nvPr/>
        </p:nvSpPr>
        <p:spPr>
          <a:xfrm>
            <a:off x="35496" y="3725659"/>
            <a:ext cx="44289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600" b="1" dirty="0" smtClean="0">
                <a:solidFill>
                  <a:schemeClr val="tx2">
                    <a:lumMod val="50000"/>
                  </a:schemeClr>
                </a:solidFill>
              </a:rPr>
              <a:t>Incremento</a:t>
            </a:r>
            <a:r>
              <a:rPr lang="es-AR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es-AR" sz="2400" b="1" dirty="0" smtClean="0">
                <a:solidFill>
                  <a:schemeClr val="tx2">
                    <a:lumMod val="50000"/>
                  </a:schemeClr>
                </a:solidFill>
              </a:rPr>
              <a:t>de los tramos de las escalas</a:t>
            </a:r>
            <a:endParaRPr lang="es-AR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" name="45 Rectángulo"/>
          <p:cNvSpPr/>
          <p:nvPr/>
        </p:nvSpPr>
        <p:spPr>
          <a:xfrm>
            <a:off x="4427984" y="3725659"/>
            <a:ext cx="45365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600" b="1" dirty="0" smtClean="0">
                <a:solidFill>
                  <a:schemeClr val="tx2">
                    <a:lumMod val="50000"/>
                  </a:schemeClr>
                </a:solidFill>
              </a:rPr>
              <a:t>Nueva</a:t>
            </a:r>
          </a:p>
          <a:p>
            <a:pPr algn="ctr"/>
            <a:r>
              <a:rPr lang="es-AR" sz="2400" b="1" dirty="0" smtClean="0">
                <a:solidFill>
                  <a:schemeClr val="tx2">
                    <a:lumMod val="50000"/>
                  </a:schemeClr>
                </a:solidFill>
              </a:rPr>
              <a:t>alícuota del impuesto del 3%</a:t>
            </a:r>
            <a:endParaRPr lang="es-AR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" name="50 Triángulo isósceles"/>
          <p:cNvSpPr/>
          <p:nvPr/>
        </p:nvSpPr>
        <p:spPr>
          <a:xfrm rot="10800000">
            <a:off x="1967171" y="3374677"/>
            <a:ext cx="608257" cy="304129"/>
          </a:xfrm>
          <a:prstGeom prst="triangle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3" name="52 Triángulo isósceles"/>
          <p:cNvSpPr/>
          <p:nvPr/>
        </p:nvSpPr>
        <p:spPr>
          <a:xfrm rot="10800000">
            <a:off x="6399264" y="3383216"/>
            <a:ext cx="608257" cy="304129"/>
          </a:xfrm>
          <a:prstGeom prst="triangle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37" name="36 CuadroTexto"/>
          <p:cNvSpPr txBox="1"/>
          <p:nvPr/>
        </p:nvSpPr>
        <p:spPr>
          <a:xfrm>
            <a:off x="-27384" y="537524"/>
            <a:ext cx="9171384" cy="2880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s-AR" sz="24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-27384" y="0"/>
            <a:ext cx="9171384" cy="5414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38 Rectángulo"/>
          <p:cNvSpPr/>
          <p:nvPr/>
        </p:nvSpPr>
        <p:spPr>
          <a:xfrm>
            <a:off x="-41845" y="-60992"/>
            <a:ext cx="2451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600" dirty="0" smtClean="0">
                <a:solidFill>
                  <a:schemeClr val="bg1"/>
                </a:solidFill>
              </a:rPr>
              <a:t>GANANCIAS</a:t>
            </a:r>
            <a:endParaRPr lang="es-AR" sz="2800" dirty="0">
              <a:solidFill>
                <a:schemeClr val="bg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3282456" y="1"/>
            <a:ext cx="2564536" cy="537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5" name="54 Rectángulo"/>
          <p:cNvSpPr/>
          <p:nvPr/>
        </p:nvSpPr>
        <p:spPr>
          <a:xfrm>
            <a:off x="3511460" y="-13295"/>
            <a:ext cx="1905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dirty="0">
                <a:solidFill>
                  <a:schemeClr val="bg1">
                    <a:lumMod val="95000"/>
                  </a:schemeClr>
                </a:solidFill>
              </a:rPr>
              <a:t>PROPUESTA</a:t>
            </a:r>
          </a:p>
        </p:txBody>
      </p:sp>
      <p:sp>
        <p:nvSpPr>
          <p:cNvPr id="56" name="55 Triángulo isósceles"/>
          <p:cNvSpPr/>
          <p:nvPr/>
        </p:nvSpPr>
        <p:spPr>
          <a:xfrm rot="5400000">
            <a:off x="3132001" y="138918"/>
            <a:ext cx="547048" cy="23487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5123" y="1725036"/>
            <a:ext cx="1596717" cy="1328499"/>
          </a:xfrm>
          <a:prstGeom prst="rect">
            <a:avLst/>
          </a:prstGeom>
        </p:spPr>
      </p:pic>
      <p:sp>
        <p:nvSpPr>
          <p:cNvPr id="35" name="45 Rectángulo"/>
          <p:cNvSpPr/>
          <p:nvPr/>
        </p:nvSpPr>
        <p:spPr>
          <a:xfrm>
            <a:off x="5220072" y="4657700"/>
            <a:ext cx="2952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800" b="1" dirty="0" smtClean="0">
                <a:solidFill>
                  <a:schemeClr val="tx2">
                    <a:lumMod val="50000"/>
                  </a:schemeClr>
                </a:solidFill>
              </a:rPr>
              <a:t>(Para los salarios mas bajos)</a:t>
            </a:r>
            <a:endParaRPr lang="es-AR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6136" y="1725036"/>
            <a:ext cx="1752303" cy="1393898"/>
          </a:xfrm>
          <a:prstGeom prst="rect">
            <a:avLst/>
          </a:prstGeom>
        </p:spPr>
      </p:pic>
      <p:pic>
        <p:nvPicPr>
          <p:cNvPr id="20" name="19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6" y="5291264"/>
            <a:ext cx="9144000" cy="42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330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46" grpId="0"/>
      <p:bldP spid="51" grpId="0" animBg="1"/>
      <p:bldP spid="53" grpId="0" animBg="1"/>
      <p:bldP spid="3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14647</TotalTime>
  <Words>672</Words>
  <Application>Microsoft Office PowerPoint</Application>
  <PresentationFormat>Presentación en pantalla (16:10)</PresentationFormat>
  <Paragraphs>238</Paragraphs>
  <Slides>16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AFIP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Magariños</dc:creator>
  <cp:lastModifiedBy>Usuario</cp:lastModifiedBy>
  <cp:revision>2158</cp:revision>
  <cp:lastPrinted>2015-09-27T22:14:37Z</cp:lastPrinted>
  <dcterms:created xsi:type="dcterms:W3CDTF">2013-05-22T21:26:45Z</dcterms:created>
  <dcterms:modified xsi:type="dcterms:W3CDTF">2016-11-21T16:03:20Z</dcterms:modified>
</cp:coreProperties>
</file>